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3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60" r:id="rId2"/>
    <p:sldMasterId id="2147483672" r:id="rId3"/>
    <p:sldMasterId id="2147483684" r:id="rId4"/>
  </p:sldMasterIdLst>
  <p:notesMasterIdLst>
    <p:notesMasterId r:id="rId172"/>
  </p:notesMasterIdLst>
  <p:handoutMasterIdLst>
    <p:handoutMasterId r:id="rId173"/>
  </p:handoutMasterIdLst>
  <p:sldIdLst>
    <p:sldId id="256" r:id="rId5"/>
    <p:sldId id="615" r:id="rId6"/>
    <p:sldId id="625" r:id="rId7"/>
    <p:sldId id="626" r:id="rId8"/>
    <p:sldId id="627" r:id="rId9"/>
    <p:sldId id="628" r:id="rId10"/>
    <p:sldId id="629" r:id="rId11"/>
    <p:sldId id="630" r:id="rId12"/>
    <p:sldId id="622" r:id="rId13"/>
    <p:sldId id="442" r:id="rId14"/>
    <p:sldId id="443" r:id="rId15"/>
    <p:sldId id="444" r:id="rId16"/>
    <p:sldId id="445" r:id="rId17"/>
    <p:sldId id="446" r:id="rId18"/>
    <p:sldId id="447" r:id="rId19"/>
    <p:sldId id="570" r:id="rId20"/>
    <p:sldId id="571" r:id="rId21"/>
    <p:sldId id="572" r:id="rId22"/>
    <p:sldId id="573" r:id="rId23"/>
    <p:sldId id="580" r:id="rId24"/>
    <p:sldId id="448" r:id="rId25"/>
    <p:sldId id="449" r:id="rId26"/>
    <p:sldId id="450" r:id="rId27"/>
    <p:sldId id="451" r:id="rId28"/>
    <p:sldId id="452" r:id="rId29"/>
    <p:sldId id="453" r:id="rId30"/>
    <p:sldId id="454" r:id="rId31"/>
    <p:sldId id="455" r:id="rId32"/>
    <p:sldId id="456" r:id="rId33"/>
    <p:sldId id="457" r:id="rId34"/>
    <p:sldId id="458" r:id="rId35"/>
    <p:sldId id="459" r:id="rId36"/>
    <p:sldId id="460" r:id="rId37"/>
    <p:sldId id="461" r:id="rId38"/>
    <p:sldId id="462" r:id="rId39"/>
    <p:sldId id="581" r:id="rId40"/>
    <p:sldId id="464" r:id="rId41"/>
    <p:sldId id="582" r:id="rId42"/>
    <p:sldId id="466" r:id="rId43"/>
    <p:sldId id="467" r:id="rId44"/>
    <p:sldId id="583" r:id="rId45"/>
    <p:sldId id="468" r:id="rId46"/>
    <p:sldId id="469" r:id="rId47"/>
    <p:sldId id="470" r:id="rId48"/>
    <p:sldId id="471" r:id="rId49"/>
    <p:sldId id="431" r:id="rId50"/>
    <p:sldId id="432" r:id="rId51"/>
    <p:sldId id="436" r:id="rId52"/>
    <p:sldId id="433" r:id="rId53"/>
    <p:sldId id="434" r:id="rId54"/>
    <p:sldId id="435" r:id="rId55"/>
    <p:sldId id="437" r:id="rId56"/>
    <p:sldId id="438" r:id="rId57"/>
    <p:sldId id="439" r:id="rId58"/>
    <p:sldId id="440" r:id="rId59"/>
    <p:sldId id="472" r:id="rId60"/>
    <p:sldId id="473" r:id="rId61"/>
    <p:sldId id="597" r:id="rId62"/>
    <p:sldId id="475" r:id="rId63"/>
    <p:sldId id="477" r:id="rId64"/>
    <p:sldId id="476" r:id="rId65"/>
    <p:sldId id="584" r:id="rId66"/>
    <p:sldId id="478" r:id="rId67"/>
    <p:sldId id="479" r:id="rId68"/>
    <p:sldId id="598" r:id="rId69"/>
    <p:sldId id="599" r:id="rId70"/>
    <p:sldId id="600" r:id="rId71"/>
    <p:sldId id="601" r:id="rId72"/>
    <p:sldId id="602" r:id="rId73"/>
    <p:sldId id="480" r:id="rId74"/>
    <p:sldId id="481" r:id="rId75"/>
    <p:sldId id="482" r:id="rId76"/>
    <p:sldId id="483" r:id="rId77"/>
    <p:sldId id="484" r:id="rId78"/>
    <p:sldId id="485" r:id="rId79"/>
    <p:sldId id="486" r:id="rId80"/>
    <p:sldId id="487" r:id="rId81"/>
    <p:sldId id="488" r:id="rId82"/>
    <p:sldId id="489" r:id="rId83"/>
    <p:sldId id="490" r:id="rId84"/>
    <p:sldId id="491" r:id="rId85"/>
    <p:sldId id="492" r:id="rId86"/>
    <p:sldId id="493" r:id="rId87"/>
    <p:sldId id="494" r:id="rId88"/>
    <p:sldId id="495" r:id="rId89"/>
    <p:sldId id="496" r:id="rId90"/>
    <p:sldId id="497" r:id="rId91"/>
    <p:sldId id="498" r:id="rId92"/>
    <p:sldId id="499" r:id="rId93"/>
    <p:sldId id="500" r:id="rId94"/>
    <p:sldId id="501" r:id="rId95"/>
    <p:sldId id="502" r:id="rId96"/>
    <p:sldId id="503" r:id="rId97"/>
    <p:sldId id="504" r:id="rId98"/>
    <p:sldId id="505" r:id="rId99"/>
    <p:sldId id="506" r:id="rId100"/>
    <p:sldId id="507" r:id="rId101"/>
    <p:sldId id="508" r:id="rId102"/>
    <p:sldId id="585" r:id="rId103"/>
    <p:sldId id="510" r:id="rId104"/>
    <p:sldId id="586" r:id="rId105"/>
    <p:sldId id="511" r:id="rId106"/>
    <p:sldId id="512" r:id="rId107"/>
    <p:sldId id="513" r:id="rId108"/>
    <p:sldId id="514" r:id="rId109"/>
    <p:sldId id="515" r:id="rId110"/>
    <p:sldId id="516" r:id="rId111"/>
    <p:sldId id="517" r:id="rId112"/>
    <p:sldId id="518" r:id="rId113"/>
    <p:sldId id="519" r:id="rId114"/>
    <p:sldId id="520" r:id="rId115"/>
    <p:sldId id="521" r:id="rId116"/>
    <p:sldId id="522" r:id="rId117"/>
    <p:sldId id="523" r:id="rId118"/>
    <p:sldId id="524" r:id="rId119"/>
    <p:sldId id="525" r:id="rId120"/>
    <p:sldId id="526" r:id="rId121"/>
    <p:sldId id="527" r:id="rId122"/>
    <p:sldId id="528" r:id="rId123"/>
    <p:sldId id="529" r:id="rId124"/>
    <p:sldId id="530" r:id="rId125"/>
    <p:sldId id="542" r:id="rId126"/>
    <p:sldId id="544" r:id="rId127"/>
    <p:sldId id="545" r:id="rId128"/>
    <p:sldId id="546" r:id="rId129"/>
    <p:sldId id="547" r:id="rId130"/>
    <p:sldId id="548" r:id="rId131"/>
    <p:sldId id="549" r:id="rId132"/>
    <p:sldId id="550" r:id="rId133"/>
    <p:sldId id="612" r:id="rId134"/>
    <p:sldId id="613" r:id="rId135"/>
    <p:sldId id="614" r:id="rId136"/>
    <p:sldId id="543" r:id="rId137"/>
    <p:sldId id="553" r:id="rId138"/>
    <p:sldId id="603" r:id="rId139"/>
    <p:sldId id="604" r:id="rId140"/>
    <p:sldId id="605" r:id="rId141"/>
    <p:sldId id="554" r:id="rId142"/>
    <p:sldId id="606" r:id="rId143"/>
    <p:sldId id="607" r:id="rId144"/>
    <p:sldId id="558" r:id="rId145"/>
    <p:sldId id="624" r:id="rId146"/>
    <p:sldId id="559" r:id="rId147"/>
    <p:sldId id="587" r:id="rId148"/>
    <p:sldId id="560" r:id="rId149"/>
    <p:sldId id="588" r:id="rId150"/>
    <p:sldId id="566" r:id="rId151"/>
    <p:sldId id="568" r:id="rId152"/>
    <p:sldId id="596" r:id="rId153"/>
    <p:sldId id="531" r:id="rId154"/>
    <p:sldId id="532" r:id="rId155"/>
    <p:sldId id="574" r:id="rId156"/>
    <p:sldId id="575" r:id="rId157"/>
    <p:sldId id="576" r:id="rId158"/>
    <p:sldId id="608" r:id="rId159"/>
    <p:sldId id="577" r:id="rId160"/>
    <p:sldId id="533" r:id="rId161"/>
    <p:sldId id="534" r:id="rId162"/>
    <p:sldId id="535" r:id="rId163"/>
    <p:sldId id="536" r:id="rId164"/>
    <p:sldId id="537" r:id="rId165"/>
    <p:sldId id="538" r:id="rId166"/>
    <p:sldId id="540" r:id="rId167"/>
    <p:sldId id="541" r:id="rId168"/>
    <p:sldId id="569" r:id="rId169"/>
    <p:sldId id="429" r:id="rId170"/>
    <p:sldId id="430" r:id="rId171"/>
  </p:sldIdLst>
  <p:sldSz cx="9144000" cy="6858000" type="screen4x3"/>
  <p:notesSz cx="7099300" cy="10234613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Home" initials="H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00"/>
    <a:srgbClr val="66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12843" autoAdjust="0"/>
    <p:restoredTop sz="94706" autoAdjust="0"/>
  </p:normalViewPr>
  <p:slideViewPr>
    <p:cSldViewPr snapToGrid="0">
      <p:cViewPr varScale="1">
        <p:scale>
          <a:sx n="126" d="100"/>
          <a:sy n="126" d="100"/>
        </p:scale>
        <p:origin x="-1170" y="-102"/>
      </p:cViewPr>
      <p:guideLst>
        <p:guide orient="horz" pos="4319"/>
        <p:guide pos="5420"/>
      </p:guideLst>
    </p:cSldViewPr>
  </p:slideViewPr>
  <p:outlineViewPr>
    <p:cViewPr>
      <p:scale>
        <a:sx n="33" d="100"/>
        <a:sy n="33" d="100"/>
      </p:scale>
      <p:origin x="48" y="105564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  <p:sld r:id="rId11" collapse="1"/>
      <p:sld r:id="rId12" collapse="1"/>
      <p:sld r:id="rId13" collapse="1"/>
      <p:sld r:id="rId14" collapse="1"/>
      <p:sld r:id="rId15" collapse="1"/>
      <p:sld r:id="rId16" collapse="1"/>
      <p:sld r:id="rId17" collapse="1"/>
      <p:sld r:id="rId18" collapse="1"/>
      <p:sld r:id="rId19" collapse="1"/>
      <p:sld r:id="rId20" collapse="1"/>
      <p:sld r:id="rId21" collapse="1"/>
      <p:sld r:id="rId22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58" d="100"/>
          <a:sy n="58" d="100"/>
        </p:scale>
        <p:origin x="-2580" y="-84"/>
      </p:cViewPr>
      <p:guideLst>
        <p:guide orient="horz" pos="3224"/>
        <p:guide pos="223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117" Type="http://schemas.openxmlformats.org/officeDocument/2006/relationships/slide" Target="slides/slide113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33" Type="http://schemas.openxmlformats.org/officeDocument/2006/relationships/slide" Target="slides/slide129.xml"/><Relationship Id="rId138" Type="http://schemas.openxmlformats.org/officeDocument/2006/relationships/slide" Target="slides/slide134.xml"/><Relationship Id="rId154" Type="http://schemas.openxmlformats.org/officeDocument/2006/relationships/slide" Target="slides/slide150.xml"/><Relationship Id="rId159" Type="http://schemas.openxmlformats.org/officeDocument/2006/relationships/slide" Target="slides/slide155.xml"/><Relationship Id="rId175" Type="http://schemas.openxmlformats.org/officeDocument/2006/relationships/presProps" Target="presProps.xml"/><Relationship Id="rId170" Type="http://schemas.openxmlformats.org/officeDocument/2006/relationships/slide" Target="slides/slide166.xml"/><Relationship Id="rId16" Type="http://schemas.openxmlformats.org/officeDocument/2006/relationships/slide" Target="slides/slide12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slide" Target="slides/slide119.xml"/><Relationship Id="rId128" Type="http://schemas.openxmlformats.org/officeDocument/2006/relationships/slide" Target="slides/slide124.xml"/><Relationship Id="rId144" Type="http://schemas.openxmlformats.org/officeDocument/2006/relationships/slide" Target="slides/slide140.xml"/><Relationship Id="rId149" Type="http://schemas.openxmlformats.org/officeDocument/2006/relationships/slide" Target="slides/slide145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160" Type="http://schemas.openxmlformats.org/officeDocument/2006/relationships/slide" Target="slides/slide156.xml"/><Relationship Id="rId165" Type="http://schemas.openxmlformats.org/officeDocument/2006/relationships/slide" Target="slides/slide16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18" Type="http://schemas.openxmlformats.org/officeDocument/2006/relationships/slide" Target="slides/slide114.xml"/><Relationship Id="rId134" Type="http://schemas.openxmlformats.org/officeDocument/2006/relationships/slide" Target="slides/slide130.xml"/><Relationship Id="rId139" Type="http://schemas.openxmlformats.org/officeDocument/2006/relationships/slide" Target="slides/slide135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50" Type="http://schemas.openxmlformats.org/officeDocument/2006/relationships/slide" Target="slides/slide146.xml"/><Relationship Id="rId155" Type="http://schemas.openxmlformats.org/officeDocument/2006/relationships/slide" Target="slides/slide151.xml"/><Relationship Id="rId171" Type="http://schemas.openxmlformats.org/officeDocument/2006/relationships/slide" Target="slides/slide167.xml"/><Relationship Id="rId176" Type="http://schemas.openxmlformats.org/officeDocument/2006/relationships/viewProps" Target="viewProps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08" Type="http://schemas.openxmlformats.org/officeDocument/2006/relationships/slide" Target="slides/slide104.xml"/><Relationship Id="rId124" Type="http://schemas.openxmlformats.org/officeDocument/2006/relationships/slide" Target="slides/slide120.xml"/><Relationship Id="rId129" Type="http://schemas.openxmlformats.org/officeDocument/2006/relationships/slide" Target="slides/slide125.xml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40" Type="http://schemas.openxmlformats.org/officeDocument/2006/relationships/slide" Target="slides/slide136.xml"/><Relationship Id="rId145" Type="http://schemas.openxmlformats.org/officeDocument/2006/relationships/slide" Target="slides/slide141.xml"/><Relationship Id="rId161" Type="http://schemas.openxmlformats.org/officeDocument/2006/relationships/slide" Target="slides/slide157.xml"/><Relationship Id="rId166" Type="http://schemas.openxmlformats.org/officeDocument/2006/relationships/slide" Target="slides/slide16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119" Type="http://schemas.openxmlformats.org/officeDocument/2006/relationships/slide" Target="slides/slide115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slide" Target="slides/slide118.xml"/><Relationship Id="rId130" Type="http://schemas.openxmlformats.org/officeDocument/2006/relationships/slide" Target="slides/slide126.xml"/><Relationship Id="rId135" Type="http://schemas.openxmlformats.org/officeDocument/2006/relationships/slide" Target="slides/slide131.xml"/><Relationship Id="rId143" Type="http://schemas.openxmlformats.org/officeDocument/2006/relationships/slide" Target="slides/slide139.xml"/><Relationship Id="rId148" Type="http://schemas.openxmlformats.org/officeDocument/2006/relationships/slide" Target="slides/slide144.xml"/><Relationship Id="rId151" Type="http://schemas.openxmlformats.org/officeDocument/2006/relationships/slide" Target="slides/slide147.xml"/><Relationship Id="rId156" Type="http://schemas.openxmlformats.org/officeDocument/2006/relationships/slide" Target="slides/slide152.xml"/><Relationship Id="rId164" Type="http://schemas.openxmlformats.org/officeDocument/2006/relationships/slide" Target="slides/slide160.xml"/><Relationship Id="rId169" Type="http://schemas.openxmlformats.org/officeDocument/2006/relationships/slide" Target="slides/slide165.xml"/><Relationship Id="rId177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72" Type="http://schemas.openxmlformats.org/officeDocument/2006/relationships/notesMaster" Target="notesMasters/notesMaster1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120" Type="http://schemas.openxmlformats.org/officeDocument/2006/relationships/slide" Target="slides/slide116.xml"/><Relationship Id="rId125" Type="http://schemas.openxmlformats.org/officeDocument/2006/relationships/slide" Target="slides/slide121.xml"/><Relationship Id="rId141" Type="http://schemas.openxmlformats.org/officeDocument/2006/relationships/slide" Target="slides/slide137.xml"/><Relationship Id="rId146" Type="http://schemas.openxmlformats.org/officeDocument/2006/relationships/slide" Target="slides/slide142.xml"/><Relationship Id="rId167" Type="http://schemas.openxmlformats.org/officeDocument/2006/relationships/slide" Target="slides/slide163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162" Type="http://schemas.openxmlformats.org/officeDocument/2006/relationships/slide" Target="slides/slide158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slide" Target="slides/slide111.xml"/><Relationship Id="rId131" Type="http://schemas.openxmlformats.org/officeDocument/2006/relationships/slide" Target="slides/slide127.xml"/><Relationship Id="rId136" Type="http://schemas.openxmlformats.org/officeDocument/2006/relationships/slide" Target="slides/slide132.xml"/><Relationship Id="rId157" Type="http://schemas.openxmlformats.org/officeDocument/2006/relationships/slide" Target="slides/slide153.xml"/><Relationship Id="rId178" Type="http://schemas.openxmlformats.org/officeDocument/2006/relationships/tableStyles" Target="tableStyles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52" Type="http://schemas.openxmlformats.org/officeDocument/2006/relationships/slide" Target="slides/slide148.xml"/><Relationship Id="rId173" Type="http://schemas.openxmlformats.org/officeDocument/2006/relationships/handoutMaster" Target="handoutMasters/handoutMaster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126" Type="http://schemas.openxmlformats.org/officeDocument/2006/relationships/slide" Target="slides/slide122.xml"/><Relationship Id="rId147" Type="http://schemas.openxmlformats.org/officeDocument/2006/relationships/slide" Target="slides/slide143.xml"/><Relationship Id="rId168" Type="http://schemas.openxmlformats.org/officeDocument/2006/relationships/slide" Target="slides/slide164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142" Type="http://schemas.openxmlformats.org/officeDocument/2006/relationships/slide" Target="slides/slide138.xml"/><Relationship Id="rId163" Type="http://schemas.openxmlformats.org/officeDocument/2006/relationships/slide" Target="slides/slide159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slide" Target="slides/slide112.xml"/><Relationship Id="rId137" Type="http://schemas.openxmlformats.org/officeDocument/2006/relationships/slide" Target="slides/slide133.xml"/><Relationship Id="rId158" Type="http://schemas.openxmlformats.org/officeDocument/2006/relationships/slide" Target="slides/slide154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32" Type="http://schemas.openxmlformats.org/officeDocument/2006/relationships/slide" Target="slides/slide128.xml"/><Relationship Id="rId153" Type="http://schemas.openxmlformats.org/officeDocument/2006/relationships/slide" Target="slides/slide149.xml"/><Relationship Id="rId174" Type="http://schemas.openxmlformats.org/officeDocument/2006/relationships/commentAuthors" Target="commentAuthors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27" Type="http://schemas.openxmlformats.org/officeDocument/2006/relationships/slide" Target="slides/slide123.xml"/></Relationships>
</file>

<file path=ppt/_rels/viewProps.xml.rels><?xml version="1.0" encoding="UTF-8" standalone="yes"?>
<Relationships xmlns="http://schemas.openxmlformats.org/package/2006/relationships"><Relationship Id="rId8" Type="http://schemas.openxmlformats.org/officeDocument/2006/relationships/slide" Target="slides/slide10.xml"/><Relationship Id="rId13" Type="http://schemas.openxmlformats.org/officeDocument/2006/relationships/slide" Target="slides/slide72.xml"/><Relationship Id="rId18" Type="http://schemas.openxmlformats.org/officeDocument/2006/relationships/slide" Target="slides/slide133.xml"/><Relationship Id="rId3" Type="http://schemas.openxmlformats.org/officeDocument/2006/relationships/slide" Target="slides/slide3.xml"/><Relationship Id="rId21" Type="http://schemas.openxmlformats.org/officeDocument/2006/relationships/slide" Target="slides/slide150.xml"/><Relationship Id="rId7" Type="http://schemas.openxmlformats.org/officeDocument/2006/relationships/slide" Target="slides/slide7.xml"/><Relationship Id="rId12" Type="http://schemas.openxmlformats.org/officeDocument/2006/relationships/slide" Target="slides/slide56.xml"/><Relationship Id="rId17" Type="http://schemas.openxmlformats.org/officeDocument/2006/relationships/slide" Target="slides/slide122.xml"/><Relationship Id="rId2" Type="http://schemas.openxmlformats.org/officeDocument/2006/relationships/slide" Target="slides/slide2.xml"/><Relationship Id="rId16" Type="http://schemas.openxmlformats.org/officeDocument/2006/relationships/slide" Target="slides/slide103.xml"/><Relationship Id="rId20" Type="http://schemas.openxmlformats.org/officeDocument/2006/relationships/slide" Target="slides/slide149.xml"/><Relationship Id="rId1" Type="http://schemas.openxmlformats.org/officeDocument/2006/relationships/slide" Target="slides/slide1.xml"/><Relationship Id="rId6" Type="http://schemas.openxmlformats.org/officeDocument/2006/relationships/slide" Target="slides/slide6.xml"/><Relationship Id="rId11" Type="http://schemas.openxmlformats.org/officeDocument/2006/relationships/slide" Target="slides/slide46.xml"/><Relationship Id="rId5" Type="http://schemas.openxmlformats.org/officeDocument/2006/relationships/slide" Target="slides/slide5.xml"/><Relationship Id="rId15" Type="http://schemas.openxmlformats.org/officeDocument/2006/relationships/slide" Target="slides/slide102.xml"/><Relationship Id="rId10" Type="http://schemas.openxmlformats.org/officeDocument/2006/relationships/slide" Target="slides/slide30.xml"/><Relationship Id="rId19" Type="http://schemas.openxmlformats.org/officeDocument/2006/relationships/slide" Target="slides/slide134.xml"/><Relationship Id="rId4" Type="http://schemas.openxmlformats.org/officeDocument/2006/relationships/slide" Target="slides/slide4.xml"/><Relationship Id="rId9" Type="http://schemas.openxmlformats.org/officeDocument/2006/relationships/slide" Target="slides/slide21.xml"/><Relationship Id="rId14" Type="http://schemas.openxmlformats.org/officeDocument/2006/relationships/slide" Target="slides/slide85.xml"/><Relationship Id="rId22" Type="http://schemas.openxmlformats.org/officeDocument/2006/relationships/slide" Target="slides/slide16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CAD3A86B-79BA-4A22-8F0D-9E2D555342D5}" type="datetimeFigureOut">
              <a:rPr lang="de-DE" smtClean="0"/>
              <a:pPr/>
              <a:t>20.10.2011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791678BC-F1F7-4292-9A93-E3AB74CFAB2A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8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57CFA7C5-8466-4169-90AD-9B52BA167BBD}" type="datetimeFigureOut">
              <a:rPr lang="de-DE" smtClean="0"/>
              <a:pPr/>
              <a:t>20.10.2011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vert="horz" lIns="99048" tIns="49524" rIns="99048" bIns="49524" rtlCol="0">
            <a:normAutofit/>
          </a:bodyPr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DE46951B-CCB7-45AA-9616-A87EAA28DDFA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447091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smtClean="0"/>
              <a:t>Titelmasterformat durch Klicken bearbeiten</a:t>
            </a:r>
            <a:endParaRPr lang="en-US" noProof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smtClean="0"/>
              <a:t>Formatvorlage des Untertitelmasters durch Klicken bearbeiten</a:t>
            </a:r>
            <a:endParaRPr lang="en-US" noProof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 noProof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7532037" y="6353989"/>
            <a:ext cx="1071570" cy="365125"/>
          </a:xfrm>
          <a:prstGeom prst="rect">
            <a:avLst/>
          </a:prstGeom>
        </p:spPr>
        <p:txBody>
          <a:bodyPr/>
          <a:lstStyle/>
          <a:p>
            <a:fld id="{1EE64C7A-B923-420E-A18C-3EBD0469DC1F}" type="slidenum">
              <a:rPr lang="en-US" noProof="0" smtClean="0"/>
              <a:pPr/>
              <a:t>‹Nr.›</a:t>
            </a:fld>
            <a:endParaRPr lang="en-US" noProof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smtClean="0"/>
              <a:t>Titelmasterformat durch Klicken bearbeiten</a:t>
            </a:r>
            <a:endParaRPr lang="en-US" noProof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smtClean="0"/>
              <a:t>Formatvorlage des Untertitelmasters durch Klicken bearbeiten</a:t>
            </a:r>
            <a:endParaRPr lang="en-US" noProof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 noProof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4036215" y="6350023"/>
            <a:ext cx="1071570" cy="365125"/>
          </a:xfrm>
          <a:prstGeom prst="rect">
            <a:avLst/>
          </a:prstGeom>
        </p:spPr>
        <p:txBody>
          <a:bodyPr/>
          <a:lstStyle/>
          <a:p>
            <a:fld id="{1EE64C7A-B923-420E-A18C-3EBD0469DC1F}" type="slidenum">
              <a:rPr lang="en-US" noProof="0" smtClean="0"/>
              <a:pPr/>
              <a:t>‹Nr.›</a:t>
            </a:fld>
            <a:endParaRPr lang="en-US" noProof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125538"/>
            <a:ext cx="8229600" cy="4967287"/>
          </a:xfrm>
        </p:spPr>
        <p:txBody>
          <a:bodyPr/>
          <a:lstStyle/>
          <a:p>
            <a:pPr lvl="0"/>
            <a:r>
              <a:rPr lang="en-US" noProof="0" dirty="0" smtClean="0"/>
              <a:t>Textmasterformate</a:t>
            </a:r>
            <a:r>
              <a:rPr lang="de-DE" dirty="0" smtClean="0"/>
              <a:t>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0"/>
          </p:nvPr>
        </p:nvSpPr>
        <p:spPr>
          <a:xfrm>
            <a:off x="4036215" y="6350023"/>
            <a:ext cx="107157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EE64C7A-B923-420E-A18C-3EBD0469DC1F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800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125538"/>
            <a:ext cx="4038600" cy="4967287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4036215" y="6350023"/>
            <a:ext cx="1071570" cy="365125"/>
          </a:xfrm>
          <a:prstGeom prst="rect">
            <a:avLst/>
          </a:prstGeom>
        </p:spPr>
        <p:txBody>
          <a:bodyPr/>
          <a:lstStyle/>
          <a:p>
            <a:fld id="{1EE64C7A-B923-420E-A18C-3EBD0469DC1F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8" name="Inhaltsplatzhalter 2"/>
          <p:cNvSpPr>
            <a:spLocks noGrp="1"/>
          </p:cNvSpPr>
          <p:nvPr>
            <p:ph sz="half" idx="13"/>
          </p:nvPr>
        </p:nvSpPr>
        <p:spPr>
          <a:xfrm>
            <a:off x="4643438" y="1125539"/>
            <a:ext cx="4038600" cy="4946667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>
          <a:xfrm>
            <a:off x="4036215" y="6350023"/>
            <a:ext cx="1071570" cy="365125"/>
          </a:xfrm>
          <a:prstGeom prst="rect">
            <a:avLst/>
          </a:prstGeom>
        </p:spPr>
        <p:txBody>
          <a:bodyPr/>
          <a:lstStyle/>
          <a:p>
            <a:fld id="{1EE64C7A-B923-420E-A18C-3EBD0469DC1F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chemeClr val="tx2"/>
              </a:buClr>
              <a:buFont typeface="Wingdings" pitchFamily="2" charset="2"/>
              <a:buChar char="§"/>
              <a:defRPr/>
            </a:lvl1pPr>
            <a:lvl2pPr>
              <a:buClr>
                <a:schemeClr val="accent2"/>
              </a:buClr>
              <a:buFont typeface="Wingdings" pitchFamily="2" charset="2"/>
              <a:buChar char="§"/>
              <a:defRPr/>
            </a:lvl2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036215" y="6350023"/>
            <a:ext cx="107157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4E2EEC91-8B3F-4326-B562-12F5A55A689F}" type="slidenum">
              <a:rPr lang="en-US" smtClean="0"/>
              <a:pPr>
                <a:defRPr/>
              </a:pPr>
              <a:t>‹Nr.›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492875"/>
            <a:ext cx="3124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dirty="0" smtClean="0"/>
              <a:t>© Kai Tödter, Licensed under Creative Commons Attribution-Noncommercial-Share Alike 2.0 Germany License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smtClean="0"/>
              <a:t>Titelmasterformat durch Klicken bearbeiten</a:t>
            </a:r>
            <a:endParaRPr lang="en-US" noProof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smtClean="0"/>
              <a:t>Formatvorlage des Untertitelmasters durch Klicken bearbeiten</a:t>
            </a:r>
            <a:endParaRPr lang="en-US" noProof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 noProof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4036215" y="6350023"/>
            <a:ext cx="1071570" cy="365125"/>
          </a:xfrm>
          <a:prstGeom prst="rect">
            <a:avLst/>
          </a:prstGeom>
        </p:spPr>
        <p:txBody>
          <a:bodyPr/>
          <a:lstStyle/>
          <a:p>
            <a:fld id="{1EE64C7A-B923-420E-A18C-3EBD0469DC1F}" type="slidenum">
              <a:rPr lang="en-US" noProof="0" smtClean="0"/>
              <a:pPr/>
              <a:t>‹Nr.›</a:t>
            </a:fld>
            <a:endParaRPr lang="en-US" noProof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125538"/>
            <a:ext cx="8229600" cy="4967287"/>
          </a:xfrm>
        </p:spPr>
        <p:txBody>
          <a:bodyPr/>
          <a:lstStyle/>
          <a:p>
            <a:pPr lvl="0"/>
            <a:r>
              <a:rPr lang="en-US" noProof="0" dirty="0" smtClean="0"/>
              <a:t>Textmasterformate</a:t>
            </a:r>
            <a:r>
              <a:rPr lang="de-DE" dirty="0" smtClean="0"/>
              <a:t>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0"/>
          </p:nvPr>
        </p:nvSpPr>
        <p:spPr>
          <a:xfrm>
            <a:off x="4036215" y="6350023"/>
            <a:ext cx="107157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EE64C7A-B923-420E-A18C-3EBD0469DC1F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800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125538"/>
            <a:ext cx="4038600" cy="4967287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4036215" y="6350023"/>
            <a:ext cx="1071570" cy="365125"/>
          </a:xfrm>
          <a:prstGeom prst="rect">
            <a:avLst/>
          </a:prstGeom>
        </p:spPr>
        <p:txBody>
          <a:bodyPr/>
          <a:lstStyle/>
          <a:p>
            <a:fld id="{1EE64C7A-B923-420E-A18C-3EBD0469DC1F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8" name="Inhaltsplatzhalter 2"/>
          <p:cNvSpPr>
            <a:spLocks noGrp="1"/>
          </p:cNvSpPr>
          <p:nvPr>
            <p:ph sz="half" idx="13"/>
          </p:nvPr>
        </p:nvSpPr>
        <p:spPr>
          <a:xfrm>
            <a:off x="4643438" y="1125539"/>
            <a:ext cx="4038600" cy="4946667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>
          <a:xfrm>
            <a:off x="4036215" y="6350023"/>
            <a:ext cx="1071570" cy="365125"/>
          </a:xfrm>
          <a:prstGeom prst="rect">
            <a:avLst/>
          </a:prstGeom>
        </p:spPr>
        <p:txBody>
          <a:bodyPr/>
          <a:lstStyle/>
          <a:p>
            <a:fld id="{1EE64C7A-B923-420E-A18C-3EBD0469DC1F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chemeClr val="tx2"/>
              </a:buClr>
              <a:buFont typeface="Wingdings" pitchFamily="2" charset="2"/>
              <a:buChar char="§"/>
              <a:defRPr/>
            </a:lvl1pPr>
            <a:lvl2pPr>
              <a:buClr>
                <a:schemeClr val="accent2"/>
              </a:buClr>
              <a:buFont typeface="Wingdings" pitchFamily="2" charset="2"/>
              <a:buChar char="§"/>
              <a:defRPr/>
            </a:lvl2pPr>
            <a:lvl3pPr>
              <a:buClr>
                <a:schemeClr val="accent3"/>
              </a:buClr>
              <a:buFont typeface="Wingdings" pitchFamily="2" charset="2"/>
              <a:buChar char="§"/>
              <a:defRPr/>
            </a:lvl3pPr>
            <a:lvl4pPr>
              <a:buClr>
                <a:schemeClr val="accent6"/>
              </a:buClr>
              <a:buFont typeface="Wingdings" pitchFamily="2" charset="2"/>
              <a:buChar char="§"/>
              <a:defRPr/>
            </a:lvl4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036215" y="6350023"/>
            <a:ext cx="107157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4E2EEC91-8B3F-4326-B562-12F5A55A689F}" type="slidenum">
              <a:rPr lang="en-US" smtClean="0"/>
              <a:pPr>
                <a:defRPr/>
              </a:pPr>
              <a:t>‹Nr.›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492875"/>
            <a:ext cx="3124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dirty="0" smtClean="0"/>
              <a:t>© Kai Tödter, Licensed under Creative Commons Attribution-Noncommercial-Share Alike 2.0 Germany License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125538"/>
            <a:ext cx="8229600" cy="4967287"/>
          </a:xfrm>
        </p:spPr>
        <p:txBody>
          <a:bodyPr/>
          <a:lstStyle/>
          <a:p>
            <a:pPr lvl="0"/>
            <a:r>
              <a:rPr lang="en-US" noProof="0" dirty="0" smtClean="0"/>
              <a:t>Textmasterformate</a:t>
            </a:r>
            <a:r>
              <a:rPr lang="de-DE" dirty="0" smtClean="0"/>
              <a:t>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0"/>
          </p:nvPr>
        </p:nvSpPr>
        <p:spPr>
          <a:xfrm>
            <a:off x="7532037" y="6353989"/>
            <a:ext cx="107157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EE64C7A-B923-420E-A18C-3EBD0469DC1F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800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125538"/>
            <a:ext cx="4038600" cy="4967287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7532037" y="6353989"/>
            <a:ext cx="1071570" cy="365125"/>
          </a:xfrm>
          <a:prstGeom prst="rect">
            <a:avLst/>
          </a:prstGeom>
        </p:spPr>
        <p:txBody>
          <a:bodyPr/>
          <a:lstStyle/>
          <a:p>
            <a:fld id="{1EE64C7A-B923-420E-A18C-3EBD0469DC1F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8" name="Inhaltsplatzhalter 2"/>
          <p:cNvSpPr>
            <a:spLocks noGrp="1"/>
          </p:cNvSpPr>
          <p:nvPr>
            <p:ph sz="half" idx="13"/>
          </p:nvPr>
        </p:nvSpPr>
        <p:spPr>
          <a:xfrm>
            <a:off x="4643438" y="1125539"/>
            <a:ext cx="4038600" cy="4946667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>
          <a:xfrm>
            <a:off x="7532037" y="6353989"/>
            <a:ext cx="1071570" cy="365125"/>
          </a:xfrm>
          <a:prstGeom prst="rect">
            <a:avLst/>
          </a:prstGeom>
        </p:spPr>
        <p:txBody>
          <a:bodyPr/>
          <a:lstStyle/>
          <a:p>
            <a:fld id="{1EE64C7A-B923-420E-A18C-3EBD0469DC1F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smtClean="0"/>
              <a:t>Titelmasterformat durch Klicken bearbeiten</a:t>
            </a:r>
            <a:endParaRPr lang="en-US" noProof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smtClean="0"/>
              <a:t>Formatvorlage des Untertitelmasters durch Klicken bearbeiten</a:t>
            </a:r>
            <a:endParaRPr lang="en-US" noProof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 noProof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4036215" y="6350023"/>
            <a:ext cx="1071570" cy="365125"/>
          </a:xfrm>
          <a:prstGeom prst="rect">
            <a:avLst/>
          </a:prstGeom>
        </p:spPr>
        <p:txBody>
          <a:bodyPr/>
          <a:lstStyle/>
          <a:p>
            <a:fld id="{1EE64C7A-B923-420E-A18C-3EBD0469DC1F}" type="slidenum">
              <a:rPr lang="en-US" noProof="0" smtClean="0"/>
              <a:pPr/>
              <a:t>‹Nr.›</a:t>
            </a:fld>
            <a:endParaRPr lang="en-US" noProof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125538"/>
            <a:ext cx="8229600" cy="4967287"/>
          </a:xfrm>
        </p:spPr>
        <p:txBody>
          <a:bodyPr/>
          <a:lstStyle/>
          <a:p>
            <a:pPr lvl="0"/>
            <a:r>
              <a:rPr lang="en-US" noProof="0" dirty="0" smtClean="0"/>
              <a:t>Textmasterformate</a:t>
            </a:r>
            <a:r>
              <a:rPr lang="de-DE" dirty="0" smtClean="0"/>
              <a:t>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0"/>
          </p:nvPr>
        </p:nvSpPr>
        <p:spPr>
          <a:xfrm>
            <a:off x="4036215" y="6350023"/>
            <a:ext cx="107157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EE64C7A-B923-420E-A18C-3EBD0469DC1F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800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125538"/>
            <a:ext cx="4038600" cy="4967287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4036215" y="6350023"/>
            <a:ext cx="1071570" cy="365125"/>
          </a:xfrm>
          <a:prstGeom prst="rect">
            <a:avLst/>
          </a:prstGeom>
        </p:spPr>
        <p:txBody>
          <a:bodyPr/>
          <a:lstStyle/>
          <a:p>
            <a:fld id="{1EE64C7A-B923-420E-A18C-3EBD0469DC1F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8" name="Inhaltsplatzhalter 2"/>
          <p:cNvSpPr>
            <a:spLocks noGrp="1"/>
          </p:cNvSpPr>
          <p:nvPr>
            <p:ph sz="half" idx="13"/>
          </p:nvPr>
        </p:nvSpPr>
        <p:spPr>
          <a:xfrm>
            <a:off x="4643438" y="1125539"/>
            <a:ext cx="4038600" cy="4946667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>
          <a:xfrm>
            <a:off x="4036215" y="6350023"/>
            <a:ext cx="1071570" cy="365125"/>
          </a:xfrm>
          <a:prstGeom prst="rect">
            <a:avLst/>
          </a:prstGeom>
        </p:spPr>
        <p:txBody>
          <a:bodyPr/>
          <a:lstStyle/>
          <a:p>
            <a:fld id="{1EE64C7A-B923-420E-A18C-3EBD0469DC1F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chemeClr val="tx2"/>
              </a:buClr>
              <a:buFont typeface="Wingdings" pitchFamily="2" charset="2"/>
              <a:buChar char="§"/>
              <a:defRPr/>
            </a:lvl1pPr>
            <a:lvl2pPr>
              <a:buClr>
                <a:schemeClr val="accent2"/>
              </a:buClr>
              <a:buFont typeface="Wingdings" pitchFamily="2" charset="2"/>
              <a:buChar char="§"/>
              <a:defRPr/>
            </a:lvl2pPr>
            <a:lvl3pPr>
              <a:buClr>
                <a:schemeClr val="accent3"/>
              </a:buClr>
              <a:buFont typeface="Wingdings" pitchFamily="2" charset="2"/>
              <a:buChar char="§"/>
              <a:defRPr/>
            </a:lvl3pPr>
            <a:lvl4pPr>
              <a:buClr>
                <a:schemeClr val="accent6"/>
              </a:buClr>
              <a:buFont typeface="Wingdings" pitchFamily="2" charset="2"/>
              <a:buChar char="§"/>
              <a:defRPr/>
            </a:lvl4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036215" y="6350023"/>
            <a:ext cx="107157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4E2EEC91-8B3F-4326-B562-12F5A55A689F}" type="slidenum">
              <a:rPr lang="en-US" smtClean="0"/>
              <a:pPr>
                <a:defRPr/>
              </a:pPr>
              <a:t>‹Nr.›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492875"/>
            <a:ext cx="3124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dirty="0" smtClean="0"/>
              <a:t>© Kai Tödter, Licensed under Creative Commons Attribution-Noncommercial-Share Alike 2.0 Germany License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9.xml"/><Relationship Id="rId4" Type="http://schemas.openxmlformats.org/officeDocument/2006/relationships/slideLayout" Target="../slideLayouts/slideLayout8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f der gleichen Seite des Rechtecks liegende Ecken abrunden 6"/>
          <p:cNvSpPr/>
          <p:nvPr/>
        </p:nvSpPr>
        <p:spPr>
          <a:xfrm>
            <a:off x="285752" y="-24"/>
            <a:ext cx="8572528" cy="642942"/>
          </a:xfrm>
          <a:prstGeom prst="round2SameRect">
            <a:avLst>
              <a:gd name="adj1" fmla="val 1638"/>
              <a:gd name="adj2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500034" y="-24"/>
            <a:ext cx="8143932" cy="5715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noProof="0" dirty="0" smtClean="0"/>
              <a:t>Titelmasterformat durch Klicken bearbeiten</a:t>
            </a:r>
            <a:endParaRPr lang="en-US" noProof="0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125538"/>
            <a:ext cx="8229600" cy="50006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dirty="0" smtClean="0"/>
              <a:t>Textmasterformate durch Klicken bearbeiten</a:t>
            </a:r>
          </a:p>
          <a:p>
            <a:pPr lvl="1"/>
            <a:r>
              <a:rPr lang="en-US" noProof="0" dirty="0" smtClean="0"/>
              <a:t>Zweite Ebene</a:t>
            </a:r>
          </a:p>
          <a:p>
            <a:pPr lvl="2"/>
            <a:r>
              <a:rPr lang="en-US" noProof="0" dirty="0" smtClean="0"/>
              <a:t>Dritte Ebene</a:t>
            </a:r>
          </a:p>
          <a:p>
            <a:pPr lvl="3"/>
            <a:r>
              <a:rPr lang="en-US" noProof="0" dirty="0" smtClean="0"/>
              <a:t>Vierte Ebene</a:t>
            </a:r>
          </a:p>
          <a:p>
            <a:pPr lvl="4"/>
            <a:r>
              <a:rPr lang="en-US" noProof="0" dirty="0" smtClean="0"/>
              <a:t>Fünfte Ebene</a:t>
            </a:r>
            <a:endParaRPr lang="en-US" noProof="0" dirty="0"/>
          </a:p>
        </p:txBody>
      </p:sp>
      <p:sp>
        <p:nvSpPr>
          <p:cNvPr id="9" name="Auf der gleichen Seite des Rechtecks liegende Ecken abrunden 8"/>
          <p:cNvSpPr/>
          <p:nvPr/>
        </p:nvSpPr>
        <p:spPr>
          <a:xfrm rot="10800000">
            <a:off x="285720" y="6215081"/>
            <a:ext cx="8572528" cy="642941"/>
          </a:xfrm>
          <a:prstGeom prst="round2SameRect">
            <a:avLst>
              <a:gd name="adj1" fmla="val 1638"/>
              <a:gd name="adj2" fmla="val 50000"/>
            </a:avLst>
          </a:prstGeom>
          <a:noFill/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0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532037" y="6353989"/>
            <a:ext cx="10715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1EE64C7A-B923-420E-A18C-3EBD0469DC1F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13" name="Grafik 12" descr="eta.jpg"/>
          <p:cNvPicPr>
            <a:picLocks noChangeAspect="1"/>
          </p:cNvPicPr>
          <p:nvPr userDrawn="1"/>
        </p:nvPicPr>
        <p:blipFill>
          <a:blip r:embed="rId6" cstate="print"/>
          <a:stretch>
            <a:fillRect/>
          </a:stretch>
        </p:blipFill>
        <p:spPr>
          <a:xfrm>
            <a:off x="3240555" y="6330812"/>
            <a:ext cx="2662922" cy="41148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0" hangingPunct="1">
        <a:spcBef>
          <a:spcPct val="0"/>
        </a:spcBef>
        <a:buNone/>
        <a:defRPr sz="28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12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ts val="600"/>
        </a:spcBef>
        <a:buFont typeface="Arial" pitchFamily="34" charset="0"/>
        <a:buChar char="»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ts val="600"/>
        </a:spcBef>
        <a:buFont typeface="Arial" pitchFamily="34" charset="0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ts val="600"/>
        </a:spcBef>
        <a:buFont typeface="Arial" pitchFamily="34" charset="0"/>
        <a:buChar char="»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ts val="600"/>
        </a:spcBef>
        <a:buFont typeface="Arial" pitchFamily="34" charset="0"/>
        <a:buChar char="»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f der gleichen Seite des Rechtecks liegende Ecken abrunden 6"/>
          <p:cNvSpPr/>
          <p:nvPr/>
        </p:nvSpPr>
        <p:spPr>
          <a:xfrm>
            <a:off x="285752" y="-24"/>
            <a:ext cx="8572528" cy="642942"/>
          </a:xfrm>
          <a:prstGeom prst="round2SameRect">
            <a:avLst>
              <a:gd name="adj1" fmla="val 1638"/>
              <a:gd name="adj2" fmla="val 5000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500034" y="-24"/>
            <a:ext cx="8143932" cy="5715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noProof="0" dirty="0" smtClean="0"/>
              <a:t>Titelmasterformat durch Klicken bearbeiten</a:t>
            </a:r>
            <a:endParaRPr lang="en-US" noProof="0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125538"/>
            <a:ext cx="8229600" cy="50006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dirty="0" smtClean="0"/>
              <a:t>Textmasterformate durch Klicken bearbeiten</a:t>
            </a:r>
          </a:p>
          <a:p>
            <a:pPr lvl="1"/>
            <a:r>
              <a:rPr lang="en-US" noProof="0" dirty="0" smtClean="0"/>
              <a:t>Zweite Ebene</a:t>
            </a:r>
          </a:p>
          <a:p>
            <a:pPr lvl="2"/>
            <a:r>
              <a:rPr lang="en-US" noProof="0" dirty="0" smtClean="0"/>
              <a:t>Dritte Ebene</a:t>
            </a:r>
          </a:p>
          <a:p>
            <a:pPr lvl="3"/>
            <a:r>
              <a:rPr lang="en-US" noProof="0" dirty="0" smtClean="0"/>
              <a:t>Vierte Ebene</a:t>
            </a:r>
          </a:p>
          <a:p>
            <a:pPr lvl="4"/>
            <a:r>
              <a:rPr lang="en-US" noProof="0" dirty="0" smtClean="0"/>
              <a:t>Fünfte Ebene</a:t>
            </a:r>
            <a:endParaRPr lang="en-US" noProof="0" dirty="0"/>
          </a:p>
        </p:txBody>
      </p:sp>
      <p:sp>
        <p:nvSpPr>
          <p:cNvPr id="9" name="Auf der gleichen Seite des Rechtecks liegende Ecken abrunden 8"/>
          <p:cNvSpPr/>
          <p:nvPr/>
        </p:nvSpPr>
        <p:spPr>
          <a:xfrm rot="10800000">
            <a:off x="285720" y="6215081"/>
            <a:ext cx="8572528" cy="642941"/>
          </a:xfrm>
          <a:prstGeom prst="round2SameRect">
            <a:avLst>
              <a:gd name="adj1" fmla="val 1638"/>
              <a:gd name="adj2" fmla="val 50000"/>
            </a:avLst>
          </a:prstGeom>
          <a:noFill/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0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532037" y="6353989"/>
            <a:ext cx="10715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1EE64C7A-B923-420E-A18C-3EBD0469DC1F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13" name="Grafik 12" descr="eta.jpg"/>
          <p:cNvPicPr>
            <a:picLocks noChangeAspect="1"/>
          </p:cNvPicPr>
          <p:nvPr userDrawn="1"/>
        </p:nvPicPr>
        <p:blipFill>
          <a:blip r:embed="rId7" cstate="print"/>
          <a:stretch>
            <a:fillRect/>
          </a:stretch>
        </p:blipFill>
        <p:spPr>
          <a:xfrm>
            <a:off x="3240555" y="6330812"/>
            <a:ext cx="2662922" cy="41148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4" r:id="rId3"/>
    <p:sldLayoutId id="2147483666" r:id="rId4"/>
    <p:sldLayoutId id="2147483691" r:id="rId5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0" hangingPunct="1">
        <a:spcBef>
          <a:spcPct val="0"/>
        </a:spcBef>
        <a:buNone/>
        <a:defRPr sz="28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12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ts val="600"/>
        </a:spcBef>
        <a:buFont typeface="Arial" pitchFamily="34" charset="0"/>
        <a:buChar char="»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ts val="600"/>
        </a:spcBef>
        <a:buFont typeface="Arial" pitchFamily="34" charset="0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ts val="600"/>
        </a:spcBef>
        <a:buFont typeface="Arial" pitchFamily="34" charset="0"/>
        <a:buChar char="»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ts val="600"/>
        </a:spcBef>
        <a:buFont typeface="Arial" pitchFamily="34" charset="0"/>
        <a:buChar char="»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f der gleichen Seite des Rechtecks liegende Ecken abrunden 6"/>
          <p:cNvSpPr/>
          <p:nvPr/>
        </p:nvSpPr>
        <p:spPr>
          <a:xfrm>
            <a:off x="285752" y="-24"/>
            <a:ext cx="8572528" cy="642942"/>
          </a:xfrm>
          <a:prstGeom prst="round2SameRect">
            <a:avLst>
              <a:gd name="adj1" fmla="val 1638"/>
              <a:gd name="adj2" fmla="val 5000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500034" y="-24"/>
            <a:ext cx="8143932" cy="5715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noProof="0" dirty="0" smtClean="0"/>
              <a:t>Titelmasterformat durch Klicken bearbeiten</a:t>
            </a:r>
            <a:endParaRPr lang="en-US" noProof="0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125538"/>
            <a:ext cx="8229600" cy="50006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dirty="0" smtClean="0"/>
              <a:t>Textmasterformate durch Klicken bearbeiten</a:t>
            </a:r>
          </a:p>
          <a:p>
            <a:pPr lvl="1"/>
            <a:r>
              <a:rPr lang="en-US" noProof="0" dirty="0" smtClean="0"/>
              <a:t>Zweite Ebene</a:t>
            </a:r>
          </a:p>
          <a:p>
            <a:pPr lvl="2"/>
            <a:r>
              <a:rPr lang="en-US" noProof="0" dirty="0" smtClean="0"/>
              <a:t>Dritte Ebene</a:t>
            </a:r>
          </a:p>
          <a:p>
            <a:pPr lvl="3"/>
            <a:r>
              <a:rPr lang="en-US" noProof="0" dirty="0" smtClean="0"/>
              <a:t>Vierte Ebene</a:t>
            </a:r>
          </a:p>
          <a:p>
            <a:pPr lvl="4"/>
            <a:r>
              <a:rPr lang="en-US" noProof="0" dirty="0" smtClean="0"/>
              <a:t>Fünfte Ebene</a:t>
            </a:r>
            <a:endParaRPr lang="en-US" noProof="0" dirty="0"/>
          </a:p>
        </p:txBody>
      </p:sp>
      <p:sp>
        <p:nvSpPr>
          <p:cNvPr id="9" name="Auf der gleichen Seite des Rechtecks liegende Ecken abrunden 8"/>
          <p:cNvSpPr/>
          <p:nvPr/>
        </p:nvSpPr>
        <p:spPr>
          <a:xfrm rot="10800000">
            <a:off x="285720" y="6215081"/>
            <a:ext cx="8572528" cy="642941"/>
          </a:xfrm>
          <a:prstGeom prst="round2SameRect">
            <a:avLst>
              <a:gd name="adj1" fmla="val 1638"/>
              <a:gd name="adj2" fmla="val 50000"/>
            </a:avLst>
          </a:prstGeom>
          <a:noFill/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0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532037" y="6353989"/>
            <a:ext cx="10715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1EE64C7A-B923-420E-A18C-3EBD0469DC1F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13" name="Grafik 12" descr="eta.jpg"/>
          <p:cNvPicPr>
            <a:picLocks noChangeAspect="1"/>
          </p:cNvPicPr>
          <p:nvPr userDrawn="1"/>
        </p:nvPicPr>
        <p:blipFill>
          <a:blip r:embed="rId7" cstate="print"/>
          <a:stretch>
            <a:fillRect/>
          </a:stretch>
        </p:blipFill>
        <p:spPr>
          <a:xfrm>
            <a:off x="3240555" y="6330812"/>
            <a:ext cx="2662922" cy="41148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6" r:id="rId3"/>
    <p:sldLayoutId id="2147483678" r:id="rId4"/>
    <p:sldLayoutId id="2147483693" r:id="rId5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0" hangingPunct="1">
        <a:spcBef>
          <a:spcPct val="0"/>
        </a:spcBef>
        <a:buNone/>
        <a:defRPr sz="28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12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ts val="600"/>
        </a:spcBef>
        <a:buFont typeface="Arial" pitchFamily="34" charset="0"/>
        <a:buChar char="»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ts val="600"/>
        </a:spcBef>
        <a:buFont typeface="Arial" pitchFamily="34" charset="0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ts val="600"/>
        </a:spcBef>
        <a:buFont typeface="Arial" pitchFamily="34" charset="0"/>
        <a:buChar char="»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ts val="600"/>
        </a:spcBef>
        <a:buFont typeface="Arial" pitchFamily="34" charset="0"/>
        <a:buChar char="»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f der gleichen Seite des Rechtecks liegende Ecken abrunden 6"/>
          <p:cNvSpPr/>
          <p:nvPr/>
        </p:nvSpPr>
        <p:spPr>
          <a:xfrm>
            <a:off x="285752" y="-24"/>
            <a:ext cx="8572528" cy="642942"/>
          </a:xfrm>
          <a:prstGeom prst="round2SameRect">
            <a:avLst>
              <a:gd name="adj1" fmla="val 1638"/>
              <a:gd name="adj2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500034" y="-24"/>
            <a:ext cx="8143932" cy="5715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noProof="0" dirty="0" smtClean="0"/>
              <a:t>Titelmasterformat durch Klicken bearbeiten</a:t>
            </a:r>
            <a:endParaRPr lang="en-US" noProof="0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125538"/>
            <a:ext cx="8229600" cy="50006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dirty="0" smtClean="0"/>
              <a:t>Textmasterformate durch Klicken bearbeiten</a:t>
            </a:r>
          </a:p>
          <a:p>
            <a:pPr lvl="1"/>
            <a:r>
              <a:rPr lang="en-US" noProof="0" dirty="0" smtClean="0"/>
              <a:t>Zweite Ebene</a:t>
            </a:r>
          </a:p>
          <a:p>
            <a:pPr lvl="2"/>
            <a:r>
              <a:rPr lang="en-US" noProof="0" dirty="0" smtClean="0"/>
              <a:t>Dritte Ebene</a:t>
            </a:r>
          </a:p>
          <a:p>
            <a:pPr lvl="3"/>
            <a:r>
              <a:rPr lang="en-US" noProof="0" dirty="0" smtClean="0"/>
              <a:t>Vierte Ebene</a:t>
            </a:r>
          </a:p>
          <a:p>
            <a:pPr lvl="4"/>
            <a:r>
              <a:rPr lang="en-US" noProof="0" dirty="0" smtClean="0"/>
              <a:t>Fünfte Ebene</a:t>
            </a:r>
            <a:endParaRPr lang="en-US" noProof="0" dirty="0"/>
          </a:p>
        </p:txBody>
      </p:sp>
      <p:sp>
        <p:nvSpPr>
          <p:cNvPr id="9" name="Auf der gleichen Seite des Rechtecks liegende Ecken abrunden 8"/>
          <p:cNvSpPr/>
          <p:nvPr/>
        </p:nvSpPr>
        <p:spPr>
          <a:xfrm rot="10800000">
            <a:off x="285720" y="6215081"/>
            <a:ext cx="8572528" cy="642941"/>
          </a:xfrm>
          <a:prstGeom prst="round2SameRect">
            <a:avLst>
              <a:gd name="adj1" fmla="val 1638"/>
              <a:gd name="adj2" fmla="val 50000"/>
            </a:avLst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0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532037" y="6353989"/>
            <a:ext cx="10715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1EE64C7A-B923-420E-A18C-3EBD0469DC1F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13" name="Grafik 12" descr="eta.jpg"/>
          <p:cNvPicPr>
            <a:picLocks noChangeAspect="1"/>
          </p:cNvPicPr>
          <p:nvPr userDrawn="1"/>
        </p:nvPicPr>
        <p:blipFill>
          <a:blip r:embed="rId7" cstate="print"/>
          <a:stretch>
            <a:fillRect/>
          </a:stretch>
        </p:blipFill>
        <p:spPr>
          <a:xfrm>
            <a:off x="3240555" y="6330812"/>
            <a:ext cx="2662922" cy="41148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8" r:id="rId3"/>
    <p:sldLayoutId id="2147483690" r:id="rId4"/>
    <p:sldLayoutId id="2147483692" r:id="rId5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0" hangingPunct="1">
        <a:spcBef>
          <a:spcPct val="0"/>
        </a:spcBef>
        <a:buNone/>
        <a:defRPr sz="28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12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ts val="600"/>
        </a:spcBef>
        <a:buFont typeface="Arial" pitchFamily="34" charset="0"/>
        <a:buChar char="»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ts val="600"/>
        </a:spcBef>
        <a:buFont typeface="Arial" pitchFamily="34" charset="0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ts val="600"/>
        </a:spcBef>
        <a:buFont typeface="Arial" pitchFamily="34" charset="0"/>
        <a:buChar char="»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ts val="600"/>
        </a:spcBef>
        <a:buFont typeface="Arial" pitchFamily="34" charset="0"/>
        <a:buChar char="»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1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1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1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1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1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1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hyperlink" Target="http://wiki.eclipse.org/Equinox_Transforms" TargetMode="External"/><Relationship Id="rId1" Type="http://schemas.openxmlformats.org/officeDocument/2006/relationships/slideLayout" Target="../slideLayouts/slideLayout16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hyperlink" Target="http://dev.eclipse.org/viewcvs/index.cgi/*checkout*/org.eclipse.ui.examples.presentation/eclipsecon2005-presentationsAPI.ppt?rev=1.1&amp;content-type=application/powerpoint" TargetMode="External"/><Relationship Id="rId2" Type="http://schemas.openxmlformats.org/officeDocument/2006/relationships/hyperlink" Target="http://max-server.myftp.org/trac/mp3m" TargetMode="External"/><Relationship Id="rId1" Type="http://schemas.openxmlformats.org/officeDocument/2006/relationships/slideLayout" Target="../slideLayouts/slideLayout16.xml"/><Relationship Id="rId4" Type="http://schemas.openxmlformats.org/officeDocument/2006/relationships/hyperlink" Target="http://wiki.eclipse.org/index.php/User_Interface_Guidelines" TargetMode="Externa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1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4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1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1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hyperlink" Target="http://wiki.eclipse.org/Equinox_p2_Installer" TargetMode="External"/><Relationship Id="rId2" Type="http://schemas.openxmlformats.org/officeDocument/2006/relationships/hyperlink" Target="http://wiki.eclipse.org/Equinox_p2" TargetMode="External"/><Relationship Id="rId1" Type="http://schemas.openxmlformats.org/officeDocument/2006/relationships/slideLayout" Target="../slideLayouts/slideLayout16.xml"/><Relationship Id="rId4" Type="http://schemas.openxmlformats.org/officeDocument/2006/relationships/hyperlink" Target="http://wiki.eclipse.org/Equinox/p2/Adding_Self-Update_to_an_RCP_Application" TargetMode="Externa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4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hyperlink" Target="http://creativecommons.org/licenses/by-nc-nd/2.0/de/deed.en_US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mailto:shinkarenko@suprematic.net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mailto:aristov@suprematic.net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://eclipse.dzone.com/articles/eclipse-adapters-hand-hand-hol?page=0,0" TargetMode="External"/><Relationship Id="rId2" Type="http://schemas.openxmlformats.org/officeDocument/2006/relationships/hyperlink" Target="http://max-server.myftp.org/trac/mp3m" TargetMode="External"/><Relationship Id="rId1" Type="http://schemas.openxmlformats.org/officeDocument/2006/relationships/slideLayout" Target="../slideLayouts/slideLayout1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4.tiff"/><Relationship Id="rId7" Type="http://schemas.openxmlformats.org/officeDocument/2006/relationships/image" Target="../media/image8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gif"/><Relationship Id="rId4" Type="http://schemas.openxmlformats.org/officeDocument/2006/relationships/image" Target="../media/image5.tiff"/><Relationship Id="rId9" Type="http://schemas.openxmlformats.org/officeDocument/2006/relationships/image" Target="../media/image9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://wiki.eclipse.org/Category:Data_Binding" TargetMode="External"/><Relationship Id="rId2" Type="http://schemas.openxmlformats.org/officeDocument/2006/relationships/hyperlink" Target="http://wiki.eclipse.org/JFace_Data_Binding/Snippets" TargetMode="External"/><Relationship Id="rId1" Type="http://schemas.openxmlformats.org/officeDocument/2006/relationships/slideLayout" Target="../slideLayouts/slideLayout16.xml"/><Relationship Id="rId6" Type="http://schemas.openxmlformats.org/officeDocument/2006/relationships/hyperlink" Target="http://www.ibm.com/developerworks/edu/os-dw-os-ecl-jfacedb3.html" TargetMode="External"/><Relationship Id="rId5" Type="http://schemas.openxmlformats.org/officeDocument/2006/relationships/hyperlink" Target="http://www.ibm.com/developerworks/edu/os-dw-os-ecl-jfacedb2.html" TargetMode="External"/><Relationship Id="rId4" Type="http://schemas.openxmlformats.org/officeDocument/2006/relationships/hyperlink" Target="http://www.ibm.com/developerworks/opensource/library/os-ecl-jfacedb1/" TargetMode="Externa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clipse.org/articles/Article-SWT-Virtual/Virtual-in-SWT.html" TargetMode="External"/><Relationship Id="rId2" Type="http://schemas.openxmlformats.org/officeDocument/2006/relationships/hyperlink" Target="http://max-server.myftp.org/trac/mp3m" TargetMode="External"/><Relationship Id="rId1" Type="http://schemas.openxmlformats.org/officeDocument/2006/relationships/slideLayout" Target="../slideLayouts/slideLayout16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1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1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Advanced Developing </a:t>
            </a:r>
            <a:r>
              <a:rPr lang="en-US" dirty="0"/>
              <a:t>with </a:t>
            </a:r>
            <a:br>
              <a:rPr lang="en-US" dirty="0"/>
            </a:br>
            <a:r>
              <a:rPr lang="en-US" dirty="0"/>
              <a:t>Eclipse Rich Client Platform (RCP)</a:t>
            </a:r>
            <a:endParaRPr lang="en-US" noProof="0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DATE</a:t>
            </a:r>
          </a:p>
          <a:p>
            <a:r>
              <a:rPr lang="en-US" dirty="0"/>
              <a:t>CITY, COMPANY</a:t>
            </a:r>
            <a:br>
              <a:rPr lang="en-US" dirty="0"/>
            </a:br>
            <a:r>
              <a:rPr lang="en-US" dirty="0"/>
              <a:t>Trainer: TRAINER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bgerundetes Rechteck 8"/>
          <p:cNvSpPr/>
          <p:nvPr/>
        </p:nvSpPr>
        <p:spPr>
          <a:xfrm>
            <a:off x="428596" y="1611072"/>
            <a:ext cx="4126626" cy="35719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Agenda</a:t>
            </a:r>
            <a:endParaRPr lang="en-US" noProof="0"/>
          </a:p>
        </p:txBody>
      </p:sp>
      <p:sp>
        <p:nvSpPr>
          <p:cNvPr id="6" name="Inhaltsplatzhalter 5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Introduction</a:t>
            </a:r>
          </a:p>
          <a:p>
            <a:r>
              <a:rPr lang="en-US" dirty="0" smtClean="0"/>
              <a:t>Plug-in philosophy</a:t>
            </a:r>
          </a:p>
          <a:p>
            <a:r>
              <a:rPr lang="en-US" dirty="0" smtClean="0"/>
              <a:t>Jobs</a:t>
            </a:r>
          </a:p>
          <a:p>
            <a:r>
              <a:rPr lang="en-US" dirty="0" smtClean="0"/>
              <a:t>Adapters</a:t>
            </a:r>
          </a:p>
          <a:p>
            <a:r>
              <a:rPr lang="en-US" dirty="0" err="1" smtClean="0"/>
              <a:t>JFace</a:t>
            </a:r>
            <a:r>
              <a:rPr lang="en-US" dirty="0" smtClean="0"/>
              <a:t> Wizards</a:t>
            </a:r>
          </a:p>
          <a:p>
            <a:r>
              <a:rPr lang="en-US" dirty="0" smtClean="0"/>
              <a:t>Data Binding</a:t>
            </a:r>
          </a:p>
          <a:p>
            <a:r>
              <a:rPr lang="en-US" dirty="0" smtClean="0"/>
              <a:t>Virtual Trees and Tables</a:t>
            </a:r>
          </a:p>
          <a:p>
            <a:r>
              <a:rPr lang="en-US" dirty="0" smtClean="0"/>
              <a:t>Defining Extension Points</a:t>
            </a:r>
          </a:p>
          <a:p>
            <a:r>
              <a:rPr lang="en-US" dirty="0" smtClean="0"/>
              <a:t>Customizing the Look and Feel</a:t>
            </a:r>
          </a:p>
        </p:txBody>
      </p:sp>
      <p:sp>
        <p:nvSpPr>
          <p:cNvPr id="7" name="Inhaltsplatzhalter 6"/>
          <p:cNvSpPr>
            <a:spLocks noGrp="1"/>
          </p:cNvSpPr>
          <p:nvPr>
            <p:ph sz="half" idx="4294967295"/>
          </p:nvPr>
        </p:nvSpPr>
        <p:spPr>
          <a:xfrm>
            <a:off x="4648200" y="1125538"/>
            <a:ext cx="4038600" cy="5000625"/>
          </a:xfrm>
        </p:spPr>
        <p:txBody>
          <a:bodyPr>
            <a:normAutofit/>
          </a:bodyPr>
          <a:lstStyle/>
          <a:p>
            <a:r>
              <a:rPr lang="en-US" dirty="0" smtClean="0"/>
              <a:t>Help System</a:t>
            </a:r>
          </a:p>
          <a:p>
            <a:r>
              <a:rPr lang="en-US" dirty="0" smtClean="0"/>
              <a:t>p2 - Provisioning and Update</a:t>
            </a:r>
            <a:endParaRPr lang="en-US" dirty="0"/>
          </a:p>
          <a:p>
            <a:r>
              <a:rPr lang="en-US" dirty="0" smtClean="0"/>
              <a:t>Headless build</a:t>
            </a:r>
          </a:p>
          <a:p>
            <a:r>
              <a:rPr lang="en-US" dirty="0" smtClean="0"/>
              <a:t>Wrap-up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E64C7A-B923-420E-A18C-3EBD0469DC1F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Create and design an extension point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contactsViewPart</a:t>
            </a:r>
            <a:r>
              <a:rPr lang="en-US" dirty="0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 Listener </a:t>
            </a:r>
            <a:r>
              <a:rPr lang="en-US" dirty="0" smtClean="0"/>
              <a:t>that will notify a view when changes occur in the contacts repository</a:t>
            </a:r>
          </a:p>
          <a:p>
            <a:r>
              <a:rPr lang="en-US" dirty="0" smtClean="0">
                <a:sym typeface="Wingdings" pitchFamily="2" charset="2"/>
              </a:rPr>
              <a:t>Check the previous screenshots for a bit of inspiration on this topic!</a:t>
            </a:r>
          </a:p>
          <a:p>
            <a:r>
              <a:rPr lang="en-US" dirty="0" smtClean="0">
                <a:sym typeface="Wingdings" pitchFamily="2" charset="2"/>
              </a:rPr>
              <a:t>Hint: there is an API in RCP that allows you to query for views:</a:t>
            </a:r>
          </a:p>
          <a:p>
            <a:endParaRPr lang="en-US" dirty="0" smtClean="0">
              <a:sym typeface="Wingdings" pitchFamily="2" charset="2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E64C7A-B923-420E-A18C-3EBD0469DC1F}" type="slidenum">
              <a:rPr lang="de-DE" smtClean="0"/>
              <a:pPr/>
              <a:t>100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Optional Tasks I</a:t>
            </a:r>
            <a:endParaRPr lang="en-US" dirty="0"/>
          </a:p>
        </p:txBody>
      </p:sp>
      <p:sp>
        <p:nvSpPr>
          <p:cNvPr id="5" name="Textfeld 4"/>
          <p:cNvSpPr txBox="1"/>
          <p:nvPr/>
        </p:nvSpPr>
        <p:spPr>
          <a:xfrm>
            <a:off x="733442" y="3170747"/>
            <a:ext cx="7817434" cy="11695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lvl="1"/>
            <a:r>
              <a:rPr lang="en-US" sz="1400" dirty="0" err="1" smtClean="0">
                <a:solidFill>
                  <a:srgbClr val="000000"/>
                </a:solidFill>
                <a:latin typeface="Courier New"/>
              </a:rPr>
              <a:t>PlatformUI</a:t>
            </a:r>
          </a:p>
          <a:p>
            <a:pPr lvl="1"/>
            <a:r>
              <a:rPr lang="en-US" sz="1400" dirty="0" smtClean="0">
                <a:solidFill>
                  <a:srgbClr val="000000"/>
                </a:solidFill>
                <a:latin typeface="Courier New"/>
              </a:rPr>
              <a:t>   .</a:t>
            </a:r>
            <a:r>
              <a:rPr lang="en-US" sz="1400" dirty="0" err="1" smtClean="0">
                <a:solidFill>
                  <a:srgbClr val="000000"/>
                </a:solidFill>
                <a:latin typeface="Courier New"/>
              </a:rPr>
              <a:t>getWorkbench</a:t>
            </a:r>
            <a:r>
              <a:rPr lang="en-US" sz="1400" dirty="0" smtClean="0">
                <a:solidFill>
                  <a:srgbClr val="000000"/>
                </a:solidFill>
                <a:latin typeface="Courier New"/>
              </a:rPr>
              <a:t>()</a:t>
            </a:r>
          </a:p>
          <a:p>
            <a:pPr lvl="1"/>
            <a:r>
              <a:rPr lang="en-US" sz="1400" dirty="0" smtClean="0">
                <a:solidFill>
                  <a:srgbClr val="000000"/>
                </a:solidFill>
                <a:latin typeface="Courier New"/>
              </a:rPr>
              <a:t>   .</a:t>
            </a:r>
            <a:r>
              <a:rPr lang="en-US" sz="1400" dirty="0" err="1" smtClean="0">
                <a:solidFill>
                  <a:srgbClr val="000000"/>
                </a:solidFill>
                <a:latin typeface="Courier New"/>
              </a:rPr>
              <a:t>getActiveWorkbenchWindow</a:t>
            </a:r>
            <a:r>
              <a:rPr lang="en-US" sz="1400" dirty="0" smtClean="0">
                <a:solidFill>
                  <a:srgbClr val="000000"/>
                </a:solidFill>
                <a:latin typeface="Courier New"/>
              </a:rPr>
              <a:t>()</a:t>
            </a:r>
          </a:p>
          <a:p>
            <a:pPr lvl="1"/>
            <a:r>
              <a:rPr lang="en-US" sz="1400" dirty="0" smtClean="0">
                <a:solidFill>
                  <a:srgbClr val="000000"/>
                </a:solidFill>
                <a:latin typeface="Courier New"/>
              </a:rPr>
              <a:t>   .</a:t>
            </a:r>
            <a:r>
              <a:rPr lang="en-US" sz="1400" dirty="0" err="1" smtClean="0">
                <a:solidFill>
                  <a:srgbClr val="000000"/>
                </a:solidFill>
                <a:latin typeface="Courier New"/>
              </a:rPr>
              <a:t>getActivePage</a:t>
            </a:r>
            <a:r>
              <a:rPr lang="en-US" sz="1400" dirty="0" smtClean="0">
                <a:solidFill>
                  <a:srgbClr val="000000"/>
                </a:solidFill>
                <a:latin typeface="Courier New"/>
              </a:rPr>
              <a:t>()</a:t>
            </a:r>
          </a:p>
          <a:p>
            <a:pPr lvl="1"/>
            <a:r>
              <a:rPr lang="en-US" sz="1400" dirty="0" smtClean="0">
                <a:solidFill>
                  <a:srgbClr val="000000"/>
                </a:solidFill>
                <a:latin typeface="Courier New"/>
              </a:rPr>
              <a:t>   .</a:t>
            </a:r>
            <a:r>
              <a:rPr lang="en-US" sz="1400" dirty="0" err="1" smtClean="0">
                <a:solidFill>
                  <a:srgbClr val="000000"/>
                </a:solidFill>
                <a:latin typeface="Courier New"/>
              </a:rPr>
              <a:t>findView</a:t>
            </a:r>
            <a:r>
              <a:rPr lang="en-US" sz="1400" dirty="0" smtClean="0">
                <a:solidFill>
                  <a:srgbClr val="000000"/>
                </a:solidFill>
                <a:latin typeface="Courier New"/>
              </a:rPr>
              <a:t>(VIEW_ID);</a:t>
            </a:r>
            <a:endParaRPr lang="en-US" sz="1400" dirty="0" smtClean="0">
              <a:solidFill>
                <a:srgbClr val="000000"/>
              </a:solidFill>
              <a:latin typeface="Courier New"/>
              <a:sym typeface="Wingdings" pitchFamily="2" charset="2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Add documentation to your extension point using the Schema Editor. </a:t>
            </a:r>
          </a:p>
          <a:p>
            <a:pPr lvl="1"/>
            <a:r>
              <a:rPr lang="en-US" dirty="0" smtClean="0"/>
              <a:t>You can preview the documentation with the "Preview Reference Document" command (Schema Editor -&gt; Overview page -&gt; General Information -&gt; Context Menu -&gt; Preview Reference Document)</a:t>
            </a:r>
            <a:endParaRPr lang="en-US" dirty="0" smtClean="0">
              <a:sym typeface="Wingdings" pitchFamily="2" charset="2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E64C7A-B923-420E-A18C-3EBD0469DC1F}" type="slidenum">
              <a:rPr lang="de-DE" smtClean="0"/>
              <a:pPr/>
              <a:t>101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Optional Tasks II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bgerundetes Rechteck 7"/>
          <p:cNvSpPr/>
          <p:nvPr/>
        </p:nvSpPr>
        <p:spPr>
          <a:xfrm>
            <a:off x="428596" y="4807281"/>
            <a:ext cx="4126626" cy="35719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6" name="Inhaltsplatzhalter 5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Introduction</a:t>
            </a:r>
          </a:p>
          <a:p>
            <a:r>
              <a:rPr lang="en-US" dirty="0" smtClean="0"/>
              <a:t>Plug-in philosophy</a:t>
            </a:r>
          </a:p>
          <a:p>
            <a:r>
              <a:rPr lang="en-US" dirty="0" smtClean="0"/>
              <a:t>Jobs</a:t>
            </a:r>
          </a:p>
          <a:p>
            <a:r>
              <a:rPr lang="en-US" dirty="0" smtClean="0"/>
              <a:t>Adapters</a:t>
            </a:r>
          </a:p>
          <a:p>
            <a:r>
              <a:rPr lang="en-US" dirty="0" err="1" smtClean="0"/>
              <a:t>JFace</a:t>
            </a:r>
            <a:r>
              <a:rPr lang="en-US" dirty="0" smtClean="0"/>
              <a:t> Wizards</a:t>
            </a:r>
          </a:p>
          <a:p>
            <a:r>
              <a:rPr lang="en-US" dirty="0" smtClean="0"/>
              <a:t>Data Binding</a:t>
            </a:r>
          </a:p>
          <a:p>
            <a:r>
              <a:rPr lang="en-US" dirty="0" smtClean="0"/>
              <a:t>Virtual Trees and Tables</a:t>
            </a:r>
          </a:p>
          <a:p>
            <a:r>
              <a:rPr lang="en-US" dirty="0" smtClean="0"/>
              <a:t>Defining Extension Points</a:t>
            </a:r>
          </a:p>
          <a:p>
            <a:r>
              <a:rPr lang="en-US" dirty="0" smtClean="0"/>
              <a:t>Customizing the Look and Feel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E64C7A-B923-420E-A18C-3EBD0469DC1F}" type="slidenum">
              <a:rPr lang="en-US" smtClean="0"/>
              <a:pPr/>
              <a:t>102</a:t>
            </a:fld>
            <a:endParaRPr lang="en-US"/>
          </a:p>
        </p:txBody>
      </p:sp>
      <p:sp>
        <p:nvSpPr>
          <p:cNvPr id="7" name="Inhaltsplatzhalter 6"/>
          <p:cNvSpPr>
            <a:spLocks noGrp="1"/>
          </p:cNvSpPr>
          <p:nvPr>
            <p:ph sz="half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Help System</a:t>
            </a:r>
            <a:endParaRPr lang="en-US" dirty="0"/>
          </a:p>
          <a:p>
            <a:r>
              <a:rPr lang="en-US" dirty="0" smtClean="0"/>
              <a:t>p2 - Provisioning and Update</a:t>
            </a:r>
            <a:endParaRPr lang="en-US" dirty="0"/>
          </a:p>
          <a:p>
            <a:r>
              <a:rPr lang="en-US" dirty="0" smtClean="0"/>
              <a:t>Headless build</a:t>
            </a:r>
          </a:p>
          <a:p>
            <a:r>
              <a:rPr lang="en-US" dirty="0" smtClean="0"/>
              <a:t>Wrap-up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Customizing the Look &amp; Feel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0B8E1-1EED-4FB0-8F61-FEC669986514}" type="slidenum">
              <a:rPr lang="en-US" smtClean="0"/>
              <a:pPr/>
              <a:t>103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28788" y="1030350"/>
            <a:ext cx="5686425" cy="402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reflection blurRad="6350" stA="52000" endA="300" endPos="35000" dir="5400000" sy="-100000" algn="bl" rotWithShape="0"/>
          </a:effectLst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14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noProof="0" dirty="0" smtClean="0"/>
          </a:p>
          <a:p>
            <a:endParaRPr lang="en-US" noProof="0" dirty="0" smtClean="0"/>
          </a:p>
          <a:p>
            <a:endParaRPr lang="en-US" noProof="0" dirty="0" smtClean="0"/>
          </a:p>
          <a:p>
            <a:endParaRPr lang="en-US" noProof="0" dirty="0" smtClean="0"/>
          </a:p>
          <a:p>
            <a:endParaRPr lang="en-US" noProof="0" dirty="0" smtClean="0"/>
          </a:p>
          <a:p>
            <a:endParaRPr lang="en-US" noProof="0" dirty="0" smtClean="0"/>
          </a:p>
          <a:p>
            <a:endParaRPr lang="en-US" noProof="0" dirty="0" smtClean="0"/>
          </a:p>
          <a:p>
            <a:endParaRPr lang="en-US" noProof="0" dirty="0" smtClean="0"/>
          </a:p>
          <a:p>
            <a:endParaRPr lang="en-US" noProof="0" dirty="0" smtClean="0"/>
          </a:p>
          <a:p>
            <a:r>
              <a:rPr lang="en-US" noProof="0" dirty="0" smtClean="0"/>
              <a:t>Looks nice </a:t>
            </a:r>
            <a:r>
              <a:rPr lang="en-US" noProof="0" dirty="0" smtClean="0">
                <a:sym typeface="Wingdings" pitchFamily="2" charset="2"/>
              </a:rPr>
              <a:t> … b</a:t>
            </a:r>
            <a:r>
              <a:rPr lang="en-US" noProof="0" dirty="0" smtClean="0"/>
              <a:t>ut doesn’t it look a bit like the Eclipse IDE?</a:t>
            </a:r>
            <a:endParaRPr lang="en-US" noProof="0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1D965C-D7E5-44AB-B011-DD12D8A88772}" type="slidenum">
              <a:rPr lang="de-DE" smtClean="0"/>
              <a:pPr/>
              <a:t>104</a:t>
            </a:fld>
            <a:endParaRPr lang="de-DE"/>
          </a:p>
        </p:txBody>
      </p:sp>
      <p:sp>
        <p:nvSpPr>
          <p:cNvPr id="39014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noProof="0" dirty="0" smtClean="0"/>
              <a:t>Default Vista Look &amp; Feel</a:t>
            </a:r>
            <a:endParaRPr lang="en-US" noProof="0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28788" y="1034445"/>
            <a:ext cx="5686425" cy="402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14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9014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17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noProof="0" dirty="0" smtClean="0"/>
          </a:p>
          <a:p>
            <a:endParaRPr lang="en-US" noProof="0" dirty="0" smtClean="0"/>
          </a:p>
          <a:p>
            <a:endParaRPr lang="en-US" noProof="0" dirty="0" smtClean="0"/>
          </a:p>
          <a:p>
            <a:endParaRPr lang="en-US" noProof="0" dirty="0" smtClean="0"/>
          </a:p>
          <a:p>
            <a:endParaRPr lang="en-US" noProof="0" dirty="0" smtClean="0"/>
          </a:p>
          <a:p>
            <a:endParaRPr lang="en-US" noProof="0" dirty="0" smtClean="0"/>
          </a:p>
          <a:p>
            <a:endParaRPr lang="en-US" noProof="0" dirty="0" smtClean="0"/>
          </a:p>
          <a:p>
            <a:endParaRPr lang="en-US" noProof="0" dirty="0" smtClean="0"/>
          </a:p>
          <a:p>
            <a:endParaRPr lang="en-US" noProof="0" dirty="0" smtClean="0"/>
          </a:p>
          <a:p>
            <a:r>
              <a:rPr lang="en-US" noProof="0" dirty="0" smtClean="0"/>
              <a:t>Looks differently compared to the Eclipse IDE. </a:t>
            </a:r>
            <a:r>
              <a:rPr lang="en-US" dirty="0" smtClean="0"/>
              <a:t>C</a:t>
            </a:r>
            <a:r>
              <a:rPr lang="en-US" noProof="0" dirty="0" smtClean="0"/>
              <a:t>an increase application usability.</a:t>
            </a:r>
            <a:endParaRPr lang="en-US" noProof="0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38C890-0992-478C-A247-87210E856F25}" type="slidenum">
              <a:rPr lang="de-DE" smtClean="0"/>
              <a:pPr/>
              <a:t>105</a:t>
            </a:fld>
            <a:endParaRPr lang="de-DE"/>
          </a:p>
        </p:txBody>
      </p:sp>
      <p:sp>
        <p:nvSpPr>
          <p:cNvPr id="39117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noProof="0" dirty="0" smtClean="0"/>
              <a:t>Custom Presentation</a:t>
            </a:r>
            <a:endParaRPr lang="en-US" noProof="0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28788" y="1034445"/>
            <a:ext cx="5686425" cy="402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17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9117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19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/>
              <a:t>Usually RCP </a:t>
            </a:r>
            <a:r>
              <a:rPr lang="en-US" noProof="0" dirty="0" smtClean="0"/>
              <a:t>applications </a:t>
            </a:r>
            <a:r>
              <a:rPr lang="en-US" noProof="0" dirty="0"/>
              <a:t>contain </a:t>
            </a:r>
            <a:r>
              <a:rPr lang="en-US" noProof="0" dirty="0" smtClean="0"/>
              <a:t>Views </a:t>
            </a:r>
            <a:r>
              <a:rPr lang="en-US" noProof="0" dirty="0"/>
              <a:t>and </a:t>
            </a:r>
            <a:r>
              <a:rPr lang="en-US" noProof="0" dirty="0" smtClean="0"/>
              <a:t>Editors</a:t>
            </a:r>
            <a:endParaRPr lang="en-US" noProof="0" dirty="0"/>
          </a:p>
          <a:p>
            <a:r>
              <a:rPr lang="en-US" noProof="0" dirty="0"/>
              <a:t>These </a:t>
            </a:r>
            <a:r>
              <a:rPr lang="en-US" noProof="0" dirty="0" smtClean="0"/>
              <a:t>Views </a:t>
            </a:r>
            <a:r>
              <a:rPr lang="en-US" noProof="0" dirty="0"/>
              <a:t>and </a:t>
            </a:r>
            <a:r>
              <a:rPr lang="en-US" noProof="0" dirty="0" smtClean="0"/>
              <a:t>Editors </a:t>
            </a:r>
            <a:r>
              <a:rPr lang="en-US" noProof="0" dirty="0"/>
              <a:t>are called </a:t>
            </a:r>
            <a:r>
              <a:rPr lang="en-US" noProof="0" dirty="0" smtClean="0"/>
              <a:t>Parts</a:t>
            </a:r>
            <a:endParaRPr lang="en-US" noProof="0" dirty="0"/>
          </a:p>
          <a:p>
            <a:r>
              <a:rPr lang="en-US" noProof="0" dirty="0"/>
              <a:t>The </a:t>
            </a:r>
            <a:r>
              <a:rPr lang="en-US" noProof="0" dirty="0" smtClean="0"/>
              <a:t>Presentation </a:t>
            </a:r>
            <a:r>
              <a:rPr lang="en-US" noProof="0" dirty="0"/>
              <a:t>customizes the layout and </a:t>
            </a:r>
            <a:r>
              <a:rPr lang="en-US" noProof="0" dirty="0" smtClean="0"/>
              <a:t>Look &amp; Feel </a:t>
            </a:r>
            <a:r>
              <a:rPr lang="en-US" noProof="0" dirty="0"/>
              <a:t>of areas containing one </a:t>
            </a:r>
            <a:r>
              <a:rPr lang="en-US" noProof="0" dirty="0" smtClean="0"/>
              <a:t>or </a:t>
            </a:r>
            <a:r>
              <a:rPr lang="en-US" noProof="0" dirty="0"/>
              <a:t>more parts</a:t>
            </a:r>
          </a:p>
          <a:p>
            <a:pPr lvl="1"/>
            <a:r>
              <a:rPr lang="en-US" noProof="0" dirty="0"/>
              <a:t>Drawback: Not the whole application's </a:t>
            </a:r>
            <a:r>
              <a:rPr lang="en-US" noProof="0" dirty="0" smtClean="0"/>
              <a:t>Look </a:t>
            </a:r>
            <a:r>
              <a:rPr lang="en-US" noProof="0" dirty="0"/>
              <a:t>&amp; </a:t>
            </a:r>
            <a:r>
              <a:rPr lang="en-US" noProof="0" dirty="0" smtClean="0"/>
              <a:t>Feel </a:t>
            </a:r>
            <a:r>
              <a:rPr lang="en-US" noProof="0" dirty="0"/>
              <a:t>can be customized with the </a:t>
            </a:r>
            <a:r>
              <a:rPr lang="en-US" noProof="0" dirty="0" smtClean="0"/>
              <a:t>Presentation </a:t>
            </a:r>
            <a:r>
              <a:rPr lang="en-US" noProof="0" dirty="0"/>
              <a:t>API</a:t>
            </a:r>
          </a:p>
          <a:p>
            <a:pPr lvl="1"/>
            <a:r>
              <a:rPr lang="en-US" noProof="0" dirty="0"/>
              <a:t>No </a:t>
            </a:r>
            <a:r>
              <a:rPr lang="en-US" noProof="0" dirty="0" smtClean="0"/>
              <a:t>Look </a:t>
            </a:r>
            <a:r>
              <a:rPr lang="en-US" noProof="0" dirty="0"/>
              <a:t>&amp; </a:t>
            </a:r>
            <a:r>
              <a:rPr lang="en-US" noProof="0" dirty="0" smtClean="0"/>
              <a:t>Feel skinning </a:t>
            </a:r>
            <a:r>
              <a:rPr lang="en-US" noProof="0" dirty="0"/>
              <a:t>like in Swing</a:t>
            </a:r>
          </a:p>
          <a:p>
            <a:pPr lvl="1"/>
            <a:r>
              <a:rPr lang="en-US" noProof="0" dirty="0"/>
              <a:t>Presentation </a:t>
            </a:r>
            <a:r>
              <a:rPr lang="en-US" noProof="0" dirty="0" smtClean="0"/>
              <a:t>can provide </a:t>
            </a:r>
            <a:r>
              <a:rPr lang="en-US" noProof="0" dirty="0"/>
              <a:t>custom widgets and </a:t>
            </a:r>
            <a:r>
              <a:rPr lang="en-US" noProof="0" dirty="0" smtClean="0"/>
              <a:t>behavior</a:t>
            </a:r>
            <a:endParaRPr lang="en-US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83CB9B-63E9-4042-9EE1-8DDA8F81BE36}" type="slidenum">
              <a:rPr lang="de-DE"/>
              <a:pPr/>
              <a:t>106</a:t>
            </a:fld>
            <a:endParaRPr lang="de-DE"/>
          </a:p>
        </p:txBody>
      </p:sp>
      <p:sp>
        <p:nvSpPr>
          <p:cNvPr id="39219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noProof="0"/>
              <a:t>What is a </a:t>
            </a:r>
            <a:r>
              <a:rPr lang="en-US" noProof="0" smtClean="0"/>
              <a:t>Presentation?</a:t>
            </a:r>
            <a:endParaRPr lang="en-US" noProof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21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 smtClean="0"/>
              <a:t>Control the layout and visibility of…</a:t>
            </a:r>
          </a:p>
          <a:p>
            <a:pPr lvl="1"/>
            <a:r>
              <a:rPr lang="en-US" noProof="0" dirty="0" smtClean="0"/>
              <a:t>Parts</a:t>
            </a:r>
          </a:p>
          <a:p>
            <a:pPr lvl="1"/>
            <a:r>
              <a:rPr lang="en-US" noProof="0" dirty="0" smtClean="0"/>
              <a:t>Menus  &amp; Toolbars</a:t>
            </a:r>
          </a:p>
          <a:p>
            <a:pPr lvl="1"/>
            <a:r>
              <a:rPr lang="en-US" noProof="0" dirty="0" smtClean="0"/>
              <a:t>Drag &amp; Drop regions</a:t>
            </a:r>
          </a:p>
          <a:p>
            <a:r>
              <a:rPr lang="en-US" noProof="0" dirty="0" smtClean="0"/>
              <a:t>Create the Look &amp; Feel for part stacks…</a:t>
            </a:r>
          </a:p>
          <a:p>
            <a:pPr lvl="1"/>
            <a:r>
              <a:rPr lang="en-US" noProof="0" dirty="0" smtClean="0"/>
              <a:t>Tabs</a:t>
            </a:r>
          </a:p>
          <a:p>
            <a:pPr lvl="1"/>
            <a:r>
              <a:rPr lang="en-US" noProof="0" dirty="0" smtClean="0"/>
              <a:t>Title</a:t>
            </a:r>
          </a:p>
          <a:p>
            <a:pPr lvl="1"/>
            <a:r>
              <a:rPr lang="en-US" noProof="0" dirty="0" smtClean="0"/>
              <a:t>Buttons (Close, Maximize, Minimize)</a:t>
            </a:r>
          </a:p>
          <a:p>
            <a:pPr lvl="1"/>
            <a:r>
              <a:rPr lang="en-US" noProof="0" dirty="0" smtClean="0"/>
              <a:t>Borders</a:t>
            </a:r>
          </a:p>
          <a:p>
            <a:endParaRPr lang="en-US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C9ACFF-7696-4210-896C-6B869A8AF675}" type="slidenum">
              <a:rPr lang="de-DE" smtClean="0"/>
              <a:pPr/>
              <a:t>107</a:t>
            </a:fld>
            <a:endParaRPr lang="de-DE"/>
          </a:p>
        </p:txBody>
      </p:sp>
      <p:sp>
        <p:nvSpPr>
          <p:cNvPr id="3932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noProof="0" dirty="0" smtClean="0"/>
              <a:t>Presentation Responsibilities</a:t>
            </a:r>
            <a:endParaRPr lang="en-US" noProof="0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78748" y="2169312"/>
            <a:ext cx="4038600" cy="38012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9424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 smtClean="0"/>
              <a:t>Go to “General/Appearance” in the preferences</a:t>
            </a:r>
          </a:p>
          <a:p>
            <a:r>
              <a:rPr lang="en-US" noProof="0" dirty="0" smtClean="0"/>
              <a:t>Choose a Presentation (e.g. “2.1 Style”) and restart Eclipse</a:t>
            </a:r>
            <a:endParaRPr lang="en-US" noProof="0" dirty="0"/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D0B84-9A86-4A81-95C2-279825E3512A}" type="slidenum">
              <a:rPr lang="de-DE" smtClean="0"/>
              <a:pPr/>
              <a:t>108</a:t>
            </a:fld>
            <a:endParaRPr lang="de-DE"/>
          </a:p>
        </p:txBody>
      </p:sp>
      <p:sp>
        <p:nvSpPr>
          <p:cNvPr id="39424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noProof="0" dirty="0" smtClean="0"/>
              <a:t>Presentation Activation (Eclipse IDE)</a:t>
            </a:r>
            <a:endParaRPr lang="en-US" noProof="0" dirty="0"/>
          </a:p>
        </p:txBody>
      </p:sp>
      <p:sp>
        <p:nvSpPr>
          <p:cNvPr id="17" name="Rounded Rectangle 16"/>
          <p:cNvSpPr/>
          <p:nvPr/>
        </p:nvSpPr>
        <p:spPr>
          <a:xfrm>
            <a:off x="3485036" y="2626512"/>
            <a:ext cx="3048000" cy="457200"/>
          </a:xfrm>
          <a:prstGeom prst="roundRect">
            <a:avLst/>
          </a:prstGeom>
          <a:noFill/>
          <a:ln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26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138985"/>
            <a:ext cx="8229600" cy="4967287"/>
          </a:xfrm>
        </p:spPr>
        <p:txBody>
          <a:bodyPr/>
          <a:lstStyle/>
          <a:p>
            <a:r>
              <a:rPr lang="en-US" noProof="0" dirty="0" smtClean="0"/>
              <a:t>Create </a:t>
            </a:r>
            <a:r>
              <a:rPr lang="en-US" noProof="0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some_name</a:t>
            </a:r>
            <a:r>
              <a:rPr lang="en-US" noProof="0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</a:t>
            </a:r>
            <a:r>
              <a:rPr lang="en-US" noProof="0" dirty="0" smtClean="0"/>
              <a:t> file with content:</a:t>
            </a:r>
          </a:p>
          <a:p>
            <a:pPr lvl="1">
              <a:buNone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org.eclipse.ui/presentationFactoryId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=&lt;ID&gt;</a:t>
            </a:r>
          </a:p>
          <a:p>
            <a:r>
              <a:rPr lang="en-US" noProof="0" dirty="0" smtClean="0"/>
              <a:t>ID is the Presentation id, e.g. for the “2.1 Style”:</a:t>
            </a:r>
          </a:p>
          <a:p>
            <a:pPr lvl="1">
              <a:buFontTx/>
              <a:buNone/>
            </a:pP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org.eclipse.ui.internal.r21presentationFactory</a:t>
            </a:r>
          </a:p>
          <a:p>
            <a:r>
              <a:rPr lang="en-US" noProof="0" dirty="0" smtClean="0"/>
              <a:t>Specify program arguments:</a:t>
            </a:r>
          </a:p>
          <a:p>
            <a:pPr lvl="1">
              <a:buNone/>
            </a:pP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-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plugincustomization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 &lt;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some_name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&gt;.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ini</a:t>
            </a:r>
            <a:endParaRPr lang="en-US" sz="2000" dirty="0" smtClean="0">
              <a:latin typeface="Courier New" pitchFamily="49" charset="0"/>
              <a:cs typeface="Courier New" pitchFamily="49" charset="0"/>
              <a:sym typeface="Wingdings" pitchFamily="2" charset="2"/>
            </a:endParaRPr>
          </a:p>
          <a:p>
            <a:r>
              <a:rPr lang="en-US" dirty="0" smtClean="0"/>
              <a:t>Or create a default file: </a:t>
            </a:r>
            <a:r>
              <a:rPr lang="en-US" dirty="0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plugin_customization.ini</a:t>
            </a:r>
            <a:r>
              <a:rPr lang="en-US" noProof="0" dirty="0" smtClean="0"/>
              <a:t> or </a:t>
            </a:r>
            <a:r>
              <a:rPr lang="en-US" dirty="0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preferences.ini</a:t>
            </a:r>
          </a:p>
          <a:p>
            <a:pPr lvl="1"/>
            <a:r>
              <a:rPr lang="en-US" noProof="0" dirty="0" smtClean="0"/>
              <a:t>Advantage: Those will be detected by the launcher automatically</a:t>
            </a:r>
          </a:p>
        </p:txBody>
      </p:sp>
      <p:sp>
        <p:nvSpPr>
          <p:cNvPr id="8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9AC0D5-9429-499C-A494-AA9BCFC29B5E}" type="slidenum">
              <a:rPr lang="de-DE" smtClean="0"/>
              <a:pPr/>
              <a:t>109</a:t>
            </a:fld>
            <a:endParaRPr lang="de-DE"/>
          </a:p>
        </p:txBody>
      </p:sp>
      <p:sp>
        <p:nvSpPr>
          <p:cNvPr id="39526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Activation with Preference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 smtClean="0"/>
              <a:t>Every complicated application has to be open for extension</a:t>
            </a:r>
          </a:p>
          <a:p>
            <a:pPr lvl="1"/>
            <a:r>
              <a:rPr lang="en-US" noProof="0" dirty="0" smtClean="0"/>
              <a:t>Generally good practice</a:t>
            </a:r>
          </a:p>
          <a:p>
            <a:pPr lvl="1"/>
            <a:r>
              <a:rPr lang="en-US" noProof="0" dirty="0" smtClean="0"/>
              <a:t>Better integration with other technologies</a:t>
            </a:r>
          </a:p>
          <a:p>
            <a:pPr lvl="1"/>
            <a:r>
              <a:rPr lang="en-US" noProof="0" dirty="0" smtClean="0"/>
              <a:t>More business opportunities</a:t>
            </a:r>
          </a:p>
          <a:p>
            <a:pPr lvl="1"/>
            <a:r>
              <a:rPr lang="en-US" noProof="0" dirty="0" smtClean="0"/>
              <a:t>Way to avoid “proprietary closed application” FUD</a:t>
            </a:r>
            <a:endParaRPr lang="en-US" noProof="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The Case </a:t>
            </a:r>
            <a:r>
              <a:rPr lang="en-US" dirty="0" smtClean="0"/>
              <a:t>for E</a:t>
            </a:r>
            <a:r>
              <a:rPr lang="en-US" noProof="0" dirty="0" err="1" smtClean="0"/>
              <a:t>xtensibility</a:t>
            </a:r>
            <a:endParaRPr lang="en-US" noProof="0" dirty="0"/>
          </a:p>
        </p:txBody>
      </p:sp>
      <p:sp>
        <p:nvSpPr>
          <p:cNvPr id="4" name="Slide Number Placeholder 7"/>
          <p:cNvSpPr>
            <a:spLocks noGrp="1"/>
          </p:cNvSpPr>
          <p:nvPr>
            <p:ph type="sldNum" sz="quarter" idx="10"/>
          </p:nvPr>
        </p:nvSpPr>
        <p:spPr>
          <a:xfrm>
            <a:off x="4036215" y="6350023"/>
            <a:ext cx="1071570" cy="365125"/>
          </a:xfrm>
        </p:spPr>
        <p:txBody>
          <a:bodyPr/>
          <a:lstStyle/>
          <a:p>
            <a:fld id="{4E2EEC91-8B3F-4326-B562-12F5A55A689F}" type="slidenum">
              <a:rPr lang="en-US" smtClean="0"/>
              <a:pPr/>
              <a:t>11</a:t>
            </a:fld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29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 smtClean="0"/>
              <a:t>A Presentation that only displays a Part</a:t>
            </a:r>
          </a:p>
          <a:p>
            <a:pPr lvl="1"/>
            <a:r>
              <a:rPr lang="en-US" noProof="0" dirty="0" smtClean="0"/>
              <a:t>No borders, tabs, menus</a:t>
            </a:r>
          </a:p>
          <a:p>
            <a:pPr lvl="1"/>
            <a:r>
              <a:rPr lang="en-US" noProof="0" dirty="0" smtClean="0"/>
              <a:t>Only the top Part of the stack is shown</a:t>
            </a:r>
            <a:endParaRPr lang="en-US" noProof="0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F8F70F-0D44-407D-AAAE-A0D1B06E4702}" type="slidenum">
              <a:rPr lang="de-DE" smtClean="0"/>
              <a:pPr/>
              <a:t>110</a:t>
            </a:fld>
            <a:endParaRPr lang="de-DE"/>
          </a:p>
        </p:txBody>
      </p:sp>
      <p:sp>
        <p:nvSpPr>
          <p:cNvPr id="39629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noProof="0" dirty="0" smtClean="0"/>
              <a:t>A Minimal Presentation</a:t>
            </a:r>
            <a:endParaRPr lang="en-US" noProof="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43100" y="2313116"/>
            <a:ext cx="5257800" cy="3762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315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125538"/>
            <a:ext cx="8229600" cy="4967287"/>
          </a:xfrm>
        </p:spPr>
        <p:txBody>
          <a:bodyPr>
            <a:normAutofit/>
          </a:bodyPr>
          <a:lstStyle/>
          <a:p>
            <a:r>
              <a:rPr lang="en-US" noProof="0" dirty="0"/>
              <a:t>Create a </a:t>
            </a:r>
            <a:r>
              <a:rPr lang="en-US" noProof="0" dirty="0" smtClean="0"/>
              <a:t>Presentation </a:t>
            </a:r>
            <a:r>
              <a:rPr lang="en-US" noProof="0" dirty="0"/>
              <a:t>factory</a:t>
            </a:r>
          </a:p>
          <a:p>
            <a:r>
              <a:rPr lang="en-US" noProof="0" dirty="0"/>
              <a:t>Extend </a:t>
            </a:r>
            <a:r>
              <a:rPr lang="en-US" dirty="0" err="1">
                <a:latin typeface="Courier New" pitchFamily="49" charset="0"/>
                <a:cs typeface="Courier New" pitchFamily="49" charset="0"/>
                <a:sym typeface="Wingdings" pitchFamily="2" charset="2"/>
              </a:rPr>
              <a:t>org.eclipse.ui.presentationFactories</a:t>
            </a:r>
            <a:endParaRPr lang="en-US" dirty="0">
              <a:latin typeface="Courier New" pitchFamily="49" charset="0"/>
              <a:cs typeface="Courier New" pitchFamily="49" charset="0"/>
              <a:sym typeface="Wingdings" pitchFamily="2" charset="2"/>
            </a:endParaRPr>
          </a:p>
          <a:p>
            <a:r>
              <a:rPr lang="en-US" noProof="0" dirty="0"/>
              <a:t>Provide </a:t>
            </a:r>
            <a:r>
              <a:rPr lang="en-US" dirty="0">
                <a:latin typeface="Courier New" pitchFamily="49" charset="0"/>
                <a:cs typeface="Courier New" pitchFamily="49" charset="0"/>
                <a:sym typeface="Wingdings" pitchFamily="2" charset="2"/>
              </a:rPr>
              <a:t>class</a:t>
            </a:r>
            <a:r>
              <a:rPr lang="en-US" dirty="0"/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  <a:sym typeface="Wingdings" pitchFamily="2" charset="2"/>
              </a:rPr>
              <a:t>id</a:t>
            </a:r>
            <a:r>
              <a:rPr lang="en-US" dirty="0"/>
              <a:t> </a:t>
            </a:r>
            <a:r>
              <a:rPr lang="en-US" noProof="0" dirty="0"/>
              <a:t>and </a:t>
            </a:r>
            <a:r>
              <a:rPr lang="en-US" dirty="0">
                <a:latin typeface="Courier New" pitchFamily="49" charset="0"/>
                <a:cs typeface="Courier New" pitchFamily="49" charset="0"/>
                <a:sym typeface="Wingdings" pitchFamily="2" charset="2"/>
              </a:rPr>
              <a:t>name</a:t>
            </a:r>
            <a:r>
              <a:rPr lang="en-US" noProof="0" dirty="0"/>
              <a:t> of your </a:t>
            </a:r>
            <a:r>
              <a:rPr lang="en-US" dirty="0" smtClean="0"/>
              <a:t>P</a:t>
            </a:r>
            <a:r>
              <a:rPr lang="en-US" noProof="0" dirty="0" err="1" smtClean="0"/>
              <a:t>resentation</a:t>
            </a:r>
            <a:r>
              <a:rPr lang="en-US" noProof="0" dirty="0" smtClean="0"/>
              <a:t>:</a:t>
            </a:r>
            <a:endParaRPr lang="en-US" noProof="0" dirty="0"/>
          </a:p>
          <a:p>
            <a:pPr>
              <a:buFontTx/>
              <a:buNone/>
            </a:pPr>
            <a:endParaRPr lang="en-US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A222E2-C754-431A-96C0-4E68DBDBEBDA}" type="slidenum">
              <a:rPr lang="de-DE"/>
              <a:pPr/>
              <a:t>111</a:t>
            </a:fld>
            <a:endParaRPr lang="de-DE"/>
          </a:p>
        </p:txBody>
      </p:sp>
      <p:sp>
        <p:nvSpPr>
          <p:cNvPr id="397314" name="Rectangle 2"/>
          <p:cNvSpPr>
            <a:spLocks noGrp="1" noChangeArrowheads="1"/>
          </p:cNvSpPr>
          <p:nvPr>
            <p:ph type="title"/>
          </p:nvPr>
        </p:nvSpPr>
        <p:spPr>
          <a:xfrm>
            <a:off x="500034" y="-24"/>
            <a:ext cx="8143932" cy="571504"/>
          </a:xfrm>
        </p:spPr>
        <p:txBody>
          <a:bodyPr>
            <a:normAutofit/>
          </a:bodyPr>
          <a:lstStyle/>
          <a:p>
            <a:r>
              <a:rPr lang="en-US" dirty="0"/>
              <a:t>Creating a “Minimal Presentation”</a:t>
            </a:r>
          </a:p>
        </p:txBody>
      </p:sp>
      <p:sp>
        <p:nvSpPr>
          <p:cNvPr id="6" name="Textfeld 5"/>
          <p:cNvSpPr txBox="1"/>
          <p:nvPr/>
        </p:nvSpPr>
        <p:spPr>
          <a:xfrm>
            <a:off x="980582" y="2595040"/>
            <a:ext cx="7381429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buFontTx/>
              <a:buNone/>
            </a:pPr>
            <a:r>
              <a:rPr lang="en-US" sz="1400" dirty="0" smtClean="0"/>
              <a:t> &lt;extension point= "</a:t>
            </a:r>
            <a:r>
              <a:rPr lang="en-US" sz="1400" b="1" dirty="0" err="1" smtClean="0"/>
              <a:t>org.eclipse.ui.presentationFactories</a:t>
            </a:r>
            <a:r>
              <a:rPr lang="en-US" sz="1400" dirty="0" smtClean="0"/>
              <a:t>" &gt;</a:t>
            </a:r>
          </a:p>
          <a:p>
            <a:pPr>
              <a:buFontTx/>
              <a:buNone/>
            </a:pPr>
            <a:r>
              <a:rPr lang="en-US" sz="1400" dirty="0" smtClean="0"/>
              <a:t>      &lt;factory</a:t>
            </a:r>
          </a:p>
          <a:p>
            <a:pPr>
              <a:buFontTx/>
              <a:buNone/>
            </a:pPr>
            <a:r>
              <a:rPr lang="en-US" sz="1400" dirty="0" smtClean="0"/>
              <a:t>            class=“net.eclipsetraining.contacts.ui.presentation.MinimalPresentationFactory“</a:t>
            </a:r>
          </a:p>
          <a:p>
            <a:pPr>
              <a:buFontTx/>
              <a:buNone/>
            </a:pPr>
            <a:r>
              <a:rPr lang="en-US" sz="1400" dirty="0" smtClean="0"/>
              <a:t>            </a:t>
            </a:r>
            <a:r>
              <a:rPr lang="en-US" sz="1400" smtClean="0"/>
              <a:t>id=“net.eclipsetraining.contacts.ui.presentation.MinimalPresentationFactory</a:t>
            </a:r>
            <a:r>
              <a:rPr lang="en-US" sz="1400" dirty="0" smtClean="0"/>
              <a:t>“</a:t>
            </a:r>
          </a:p>
          <a:p>
            <a:pPr>
              <a:buFontTx/>
              <a:buNone/>
            </a:pPr>
            <a:r>
              <a:rPr lang="en-US" sz="1400" dirty="0" smtClean="0"/>
              <a:t>            name="Minimal Presentation" /&gt;</a:t>
            </a:r>
          </a:p>
          <a:p>
            <a:pPr>
              <a:buFontTx/>
              <a:buNone/>
            </a:pPr>
            <a:r>
              <a:rPr lang="en-US" sz="1400" dirty="0" smtClean="0"/>
              <a:t>  &lt;/extension&gt;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5600BF-40BF-4A1A-A0C4-20DE09216C04}" type="slidenum">
              <a:rPr lang="de-DE"/>
              <a:pPr/>
              <a:t>112</a:t>
            </a:fld>
            <a:endParaRPr lang="de-DE"/>
          </a:p>
        </p:txBody>
      </p:sp>
      <p:sp>
        <p:nvSpPr>
          <p:cNvPr id="39833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AbstractPresentationFactory</a:t>
            </a:r>
            <a:endParaRPr lang="en-US" dirty="0"/>
          </a:p>
        </p:txBody>
      </p:sp>
      <p:sp>
        <p:nvSpPr>
          <p:cNvPr id="6" name="Textfeld 5"/>
          <p:cNvSpPr txBox="1"/>
          <p:nvPr/>
        </p:nvSpPr>
        <p:spPr>
          <a:xfrm>
            <a:off x="733442" y="2003372"/>
            <a:ext cx="7859230" cy="22252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buFontTx/>
              <a:buNone/>
            </a:pPr>
            <a:r>
              <a:rPr lang="en-US" sz="1400" b="1" dirty="0" smtClean="0">
                <a:solidFill>
                  <a:srgbClr val="7F0055"/>
                </a:solidFill>
                <a:latin typeface="Courier New" pitchFamily="49" charset="0"/>
                <a:cs typeface="Courier New" pitchFamily="49" charset="0"/>
              </a:rPr>
              <a:t>public abstract class</a:t>
            </a:r>
            <a:r>
              <a:rPr lang="en-US" sz="1400" b="1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AbstractPresentationFactory</a:t>
            </a:r>
            <a:r>
              <a:rPr lang="en-US" sz="14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{</a:t>
            </a:r>
          </a:p>
          <a:p>
            <a:pPr>
              <a:lnSpc>
                <a:spcPct val="90000"/>
              </a:lnSpc>
              <a:buFontTx/>
              <a:buNone/>
            </a:pPr>
            <a:endParaRPr lang="en-US" sz="1400" dirty="0" smtClean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lnSpc>
                <a:spcPct val="90000"/>
              </a:lnSpc>
              <a:buFontTx/>
              <a:buNone/>
            </a:pPr>
            <a:r>
              <a:rPr lang="en-US" sz="1400" b="1" dirty="0" smtClean="0">
                <a:solidFill>
                  <a:srgbClr val="7F0055"/>
                </a:solidFill>
                <a:latin typeface="Courier New" pitchFamily="49" charset="0"/>
                <a:cs typeface="Courier New" pitchFamily="49" charset="0"/>
              </a:rPr>
              <a:t>   public abstract</a:t>
            </a:r>
            <a:r>
              <a:rPr lang="en-US" sz="1400" b="1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StackPresentation</a:t>
            </a:r>
            <a:r>
              <a:rPr lang="en-US" sz="14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createEditorPresentation</a:t>
            </a:r>
            <a:r>
              <a:rPr lang="en-US" sz="14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sz="14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    Composite parent, </a:t>
            </a:r>
            <a:r>
              <a:rPr lang="en-US" sz="1400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IStackPresentationSite</a:t>
            </a:r>
            <a:r>
              <a:rPr lang="en-US" sz="14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site);</a:t>
            </a:r>
          </a:p>
          <a:p>
            <a:pPr>
              <a:lnSpc>
                <a:spcPct val="90000"/>
              </a:lnSpc>
              <a:buFontTx/>
              <a:buNone/>
            </a:pPr>
            <a:endParaRPr lang="en-US" sz="1400" dirty="0" smtClean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lnSpc>
                <a:spcPct val="90000"/>
              </a:lnSpc>
              <a:buFontTx/>
              <a:buNone/>
            </a:pPr>
            <a:r>
              <a:rPr lang="en-US" sz="1400" b="1" dirty="0" smtClean="0">
                <a:solidFill>
                  <a:srgbClr val="7F0055"/>
                </a:solidFill>
                <a:latin typeface="Courier New" pitchFamily="49" charset="0"/>
                <a:cs typeface="Courier New" pitchFamily="49" charset="0"/>
              </a:rPr>
              <a:t>   public abstract</a:t>
            </a:r>
            <a:r>
              <a:rPr lang="en-US" sz="1400" b="1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StackPresentation</a:t>
            </a:r>
            <a:r>
              <a:rPr lang="en-US" sz="14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createViewPresentation</a:t>
            </a:r>
            <a:r>
              <a:rPr lang="en-US" sz="14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sz="14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    Composite parent, </a:t>
            </a:r>
            <a:r>
              <a:rPr lang="en-US" sz="1400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IStackPresentationSite</a:t>
            </a:r>
            <a:r>
              <a:rPr lang="en-US" sz="14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site);</a:t>
            </a:r>
          </a:p>
          <a:p>
            <a:pPr>
              <a:lnSpc>
                <a:spcPct val="90000"/>
              </a:lnSpc>
              <a:buFontTx/>
              <a:buNone/>
            </a:pPr>
            <a:endParaRPr lang="en-US" sz="1400" dirty="0" smtClean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lnSpc>
                <a:spcPct val="90000"/>
              </a:lnSpc>
              <a:buFontTx/>
              <a:buNone/>
            </a:pPr>
            <a:r>
              <a:rPr lang="en-US" sz="1400" b="1" dirty="0" smtClean="0">
                <a:solidFill>
                  <a:srgbClr val="7F0055"/>
                </a:solidFill>
                <a:latin typeface="Courier New" pitchFamily="49" charset="0"/>
                <a:cs typeface="Courier New" pitchFamily="49" charset="0"/>
              </a:rPr>
              <a:t>   public abstract</a:t>
            </a:r>
            <a:r>
              <a:rPr lang="en-US" sz="1400" b="1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StackPresentation</a:t>
            </a:r>
            <a:r>
              <a:rPr lang="en-US" sz="14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createStandaloneViewPresentation</a:t>
            </a:r>
            <a:r>
              <a:rPr lang="en-US" sz="14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sz="14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    Composite parent, </a:t>
            </a:r>
            <a:r>
              <a:rPr lang="en-US" sz="1400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IStackPresentationSite</a:t>
            </a:r>
            <a:r>
              <a:rPr lang="en-US" sz="14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site, </a:t>
            </a:r>
            <a:r>
              <a:rPr lang="en-US" sz="1400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boolean</a:t>
            </a:r>
            <a:r>
              <a:rPr lang="en-US" sz="14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showTitle</a:t>
            </a:r>
            <a:r>
              <a:rPr lang="en-US" sz="14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);</a:t>
            </a:r>
            <a:endParaRPr lang="en-US" sz="1400" dirty="0" smtClean="0">
              <a:solidFill>
                <a:schemeClr val="accent3">
                  <a:lumMod val="75000"/>
                </a:schemeClr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lnSpc>
                <a:spcPct val="90000"/>
              </a:lnSpc>
              <a:buFontTx/>
              <a:buNone/>
            </a:pPr>
            <a:r>
              <a:rPr lang="en-US" sz="14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}</a:t>
            </a:r>
            <a:endParaRPr lang="en-US" sz="1400" dirty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Inhaltsplatzhalter 6"/>
          <p:cNvSpPr>
            <a:spLocks noGrp="1"/>
          </p:cNvSpPr>
          <p:nvPr>
            <p:ph idx="1"/>
          </p:nvPr>
        </p:nvSpPr>
        <p:spPr>
          <a:xfrm>
            <a:off x="457200" y="1125539"/>
            <a:ext cx="8229600" cy="703261"/>
          </a:xfrm>
        </p:spPr>
        <p:txBody>
          <a:bodyPr>
            <a:normAutofit/>
          </a:bodyPr>
          <a:lstStyle/>
          <a:p>
            <a:r>
              <a:rPr lang="en-US" dirty="0" smtClean="0"/>
              <a:t>The abstract super class for your Presentation factory has the following API that needs to be overridden: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433226-8F7F-43C9-B503-0AF02B5CE62C}" type="slidenum">
              <a:rPr lang="de-DE"/>
              <a:pPr/>
              <a:t>113</a:t>
            </a:fld>
            <a:endParaRPr lang="de-DE"/>
          </a:p>
        </p:txBody>
      </p:sp>
      <p:sp>
        <p:nvSpPr>
          <p:cNvPr id="39936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MinimalPresentationFactory</a:t>
            </a:r>
            <a:endParaRPr lang="en-US" dirty="0"/>
          </a:p>
        </p:txBody>
      </p:sp>
      <p:sp>
        <p:nvSpPr>
          <p:cNvPr id="6" name="Textfeld 5"/>
          <p:cNvSpPr txBox="1"/>
          <p:nvPr/>
        </p:nvSpPr>
        <p:spPr>
          <a:xfrm>
            <a:off x="733440" y="1734432"/>
            <a:ext cx="7859231" cy="417037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buFontTx/>
              <a:buNone/>
            </a:pPr>
            <a:r>
              <a:rPr lang="en-US" sz="1400" b="1" dirty="0" smtClean="0">
                <a:solidFill>
                  <a:srgbClr val="7F0055"/>
                </a:solidFill>
                <a:latin typeface="Courier New" pitchFamily="49" charset="0"/>
                <a:cs typeface="Courier New" pitchFamily="49" charset="0"/>
              </a:rPr>
              <a:t>public</a:t>
            </a:r>
            <a:r>
              <a:rPr lang="en-US" sz="14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solidFill>
                  <a:srgbClr val="7F0055"/>
                </a:solidFill>
                <a:latin typeface="Courier New" pitchFamily="49" charset="0"/>
                <a:cs typeface="Courier New" pitchFamily="49" charset="0"/>
              </a:rPr>
              <a:t>class</a:t>
            </a:r>
            <a:r>
              <a:rPr lang="en-US" sz="14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MinimalPresentationFactory</a:t>
            </a:r>
            <a:r>
              <a:rPr lang="en-US" sz="14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solidFill>
                  <a:srgbClr val="7F0055"/>
                </a:solidFill>
                <a:latin typeface="Courier New" pitchFamily="49" charset="0"/>
                <a:cs typeface="Courier New" pitchFamily="49" charset="0"/>
              </a:rPr>
              <a:t>extends </a:t>
            </a:r>
            <a:r>
              <a:rPr lang="en-US" sz="1400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AbstractPresentation</a:t>
            </a:r>
            <a:r>
              <a:rPr lang="en-US" sz="14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-</a:t>
            </a:r>
          </a:p>
          <a:p>
            <a:pPr>
              <a:spcBef>
                <a:spcPts val="600"/>
              </a:spcBef>
              <a:buFontTx/>
              <a:buNone/>
            </a:pPr>
            <a:r>
              <a:rPr lang="en-US" sz="14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                                              Factory {</a:t>
            </a:r>
          </a:p>
          <a:p>
            <a:pPr>
              <a:spcBef>
                <a:spcPts val="600"/>
              </a:spcBef>
              <a:buFontTx/>
              <a:buNone/>
            </a:pPr>
            <a:r>
              <a:rPr lang="en-US" sz="1400" b="1" dirty="0" smtClean="0">
                <a:solidFill>
                  <a:srgbClr val="7F0055"/>
                </a:solidFill>
                <a:latin typeface="Courier New" pitchFamily="49" charset="0"/>
                <a:cs typeface="Courier New" pitchFamily="49" charset="0"/>
              </a:rPr>
              <a:t>   public</a:t>
            </a:r>
            <a:r>
              <a:rPr lang="en-US" sz="14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StackPresentation</a:t>
            </a:r>
            <a:r>
              <a:rPr lang="en-US" sz="14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createEditorPresentation</a:t>
            </a:r>
            <a:r>
              <a:rPr lang="en-US" sz="14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</a:t>
            </a:r>
            <a:br>
              <a:rPr lang="en-US" sz="14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   Composite parent,  </a:t>
            </a:r>
            <a:r>
              <a:rPr lang="en-US" sz="1400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IStackPresentationSite</a:t>
            </a:r>
            <a:r>
              <a:rPr lang="en-US" sz="14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site) {</a:t>
            </a:r>
          </a:p>
          <a:p>
            <a:pPr>
              <a:spcBef>
                <a:spcPts val="600"/>
              </a:spcBef>
              <a:buFontTx/>
              <a:buNone/>
            </a:pPr>
            <a:r>
              <a:rPr lang="en-US" sz="1400" b="1" dirty="0" smtClean="0">
                <a:solidFill>
                  <a:srgbClr val="7F0055"/>
                </a:solidFill>
                <a:latin typeface="Courier New" pitchFamily="49" charset="0"/>
                <a:cs typeface="Courier New" pitchFamily="49" charset="0"/>
              </a:rPr>
              <a:t>      return</a:t>
            </a:r>
            <a:r>
              <a:rPr lang="en-US" sz="14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solidFill>
                  <a:srgbClr val="7F0055"/>
                </a:solidFill>
                <a:latin typeface="Courier New" pitchFamily="49" charset="0"/>
                <a:cs typeface="Courier New" pitchFamily="49" charset="0"/>
              </a:rPr>
              <a:t>new</a:t>
            </a:r>
            <a:r>
              <a:rPr lang="en-US" sz="14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MinimalPresentation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(parent, site);</a:t>
            </a:r>
          </a:p>
          <a:p>
            <a:pPr>
              <a:spcBef>
                <a:spcPts val="600"/>
              </a:spcBef>
              <a:buFontTx/>
              <a:buNone/>
            </a:pPr>
            <a:r>
              <a:rPr lang="en-US" sz="14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 }</a:t>
            </a:r>
          </a:p>
          <a:p>
            <a:pPr>
              <a:spcBef>
                <a:spcPts val="600"/>
              </a:spcBef>
              <a:buFontTx/>
              <a:buNone/>
            </a:pPr>
            <a:r>
              <a:rPr lang="en-US" sz="1400" b="1" dirty="0" smtClean="0">
                <a:solidFill>
                  <a:srgbClr val="7F0055"/>
                </a:solidFill>
                <a:latin typeface="Courier New" pitchFamily="49" charset="0"/>
                <a:cs typeface="Courier New" pitchFamily="49" charset="0"/>
              </a:rPr>
              <a:t>   public</a:t>
            </a:r>
            <a:r>
              <a:rPr lang="en-US" sz="14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StackPresentation</a:t>
            </a:r>
            <a:r>
              <a:rPr lang="en-US" sz="14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createViewPresentation</a:t>
            </a:r>
            <a:r>
              <a:rPr lang="en-US" sz="14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</a:t>
            </a:r>
            <a:br>
              <a:rPr lang="en-US" sz="14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   Composite parent, </a:t>
            </a:r>
            <a:r>
              <a:rPr lang="en-US" sz="1400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IStackPresentationSite</a:t>
            </a:r>
            <a:r>
              <a:rPr lang="en-US" sz="14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site) {</a:t>
            </a:r>
          </a:p>
          <a:p>
            <a:pPr>
              <a:spcBef>
                <a:spcPts val="600"/>
              </a:spcBef>
              <a:buFontTx/>
              <a:buNone/>
            </a:pPr>
            <a:r>
              <a:rPr lang="en-US" sz="1400" b="1" dirty="0" smtClean="0">
                <a:solidFill>
                  <a:srgbClr val="7F0055"/>
                </a:solidFill>
                <a:latin typeface="Courier New" pitchFamily="49" charset="0"/>
                <a:cs typeface="Courier New" pitchFamily="49" charset="0"/>
              </a:rPr>
              <a:t>      return</a:t>
            </a:r>
            <a:r>
              <a:rPr lang="en-US" sz="14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solidFill>
                  <a:srgbClr val="7F0055"/>
                </a:solidFill>
                <a:latin typeface="Courier New" pitchFamily="49" charset="0"/>
                <a:cs typeface="Courier New" pitchFamily="49" charset="0"/>
              </a:rPr>
              <a:t>new</a:t>
            </a:r>
            <a:r>
              <a:rPr lang="en-US" sz="14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MinimalPresentation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(parent, site);</a:t>
            </a:r>
          </a:p>
          <a:p>
            <a:pPr>
              <a:spcBef>
                <a:spcPts val="600"/>
              </a:spcBef>
              <a:buFontTx/>
              <a:buNone/>
            </a:pPr>
            <a:r>
              <a:rPr lang="en-US" sz="14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 }</a:t>
            </a:r>
          </a:p>
          <a:p>
            <a:pPr>
              <a:spcBef>
                <a:spcPts val="600"/>
              </a:spcBef>
              <a:buFontTx/>
              <a:buNone/>
            </a:pPr>
            <a:r>
              <a:rPr lang="en-US" sz="1400" b="1" dirty="0" smtClean="0">
                <a:solidFill>
                  <a:srgbClr val="7F0055"/>
                </a:solidFill>
                <a:latin typeface="Courier New" pitchFamily="49" charset="0"/>
                <a:cs typeface="Courier New" pitchFamily="49" charset="0"/>
              </a:rPr>
              <a:t>   public</a:t>
            </a:r>
            <a:r>
              <a:rPr lang="en-US" sz="14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StackPresentation</a:t>
            </a:r>
            <a:r>
              <a:rPr lang="en-US" sz="14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createStandaloneViewPresentation</a:t>
            </a:r>
            <a:r>
              <a:rPr lang="en-US" sz="14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</a:t>
            </a:r>
          </a:p>
          <a:p>
            <a:pPr>
              <a:spcBef>
                <a:spcPts val="600"/>
              </a:spcBef>
              <a:buFontTx/>
              <a:buNone/>
            </a:pPr>
            <a:r>
              <a:rPr lang="en-US" sz="14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   Composite parent, </a:t>
            </a:r>
            <a:r>
              <a:rPr lang="en-US" sz="1400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IStackPresentationSite</a:t>
            </a:r>
            <a:r>
              <a:rPr lang="en-US" sz="14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site, </a:t>
            </a:r>
            <a:r>
              <a:rPr lang="en-US" sz="1400" b="1" dirty="0" err="1" smtClean="0">
                <a:solidFill>
                  <a:srgbClr val="7F0055"/>
                </a:solidFill>
                <a:latin typeface="Courier New" pitchFamily="49" charset="0"/>
                <a:cs typeface="Courier New" pitchFamily="49" charset="0"/>
              </a:rPr>
              <a:t>boolean</a:t>
            </a:r>
            <a:r>
              <a:rPr lang="en-US" sz="14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showTitle</a:t>
            </a:r>
            <a:r>
              <a:rPr lang="en-US" sz="14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) {</a:t>
            </a:r>
          </a:p>
          <a:p>
            <a:pPr>
              <a:spcBef>
                <a:spcPts val="600"/>
              </a:spcBef>
              <a:buFontTx/>
              <a:buNone/>
            </a:pPr>
            <a:r>
              <a:rPr lang="en-US" sz="1400" b="1" dirty="0" smtClean="0">
                <a:solidFill>
                  <a:srgbClr val="7F0055"/>
                </a:solidFill>
                <a:latin typeface="Courier New" pitchFamily="49" charset="0"/>
                <a:cs typeface="Courier New" pitchFamily="49" charset="0"/>
              </a:rPr>
              <a:t>      return</a:t>
            </a:r>
            <a:r>
              <a:rPr lang="en-US" sz="14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solidFill>
                  <a:srgbClr val="7F0055"/>
                </a:solidFill>
                <a:latin typeface="Courier New" pitchFamily="49" charset="0"/>
                <a:cs typeface="Courier New" pitchFamily="49" charset="0"/>
              </a:rPr>
              <a:t>new</a:t>
            </a:r>
            <a:r>
              <a:rPr lang="en-US" sz="14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MinimalPresentation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(parent, site);</a:t>
            </a:r>
          </a:p>
          <a:p>
            <a:pPr>
              <a:spcBef>
                <a:spcPts val="600"/>
              </a:spcBef>
              <a:buFontTx/>
              <a:buNone/>
            </a:pPr>
            <a:r>
              <a:rPr lang="en-US" sz="14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 }</a:t>
            </a:r>
          </a:p>
          <a:p>
            <a:pPr>
              <a:buFontTx/>
              <a:buNone/>
            </a:pPr>
            <a:r>
              <a:rPr lang="en-US" sz="14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}</a:t>
            </a:r>
            <a:endParaRPr lang="en-US" sz="1400" dirty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Inhaltsplatzhalter 6"/>
          <p:cNvSpPr>
            <a:spLocks noGrp="1"/>
          </p:cNvSpPr>
          <p:nvPr>
            <p:ph idx="1"/>
          </p:nvPr>
        </p:nvSpPr>
        <p:spPr>
          <a:xfrm>
            <a:off x="457200" y="1125539"/>
            <a:ext cx="8229600" cy="420873"/>
          </a:xfrm>
        </p:spPr>
        <p:txBody>
          <a:bodyPr>
            <a:normAutofit/>
          </a:bodyPr>
          <a:lstStyle/>
          <a:p>
            <a:r>
              <a:rPr lang="en-US" dirty="0" smtClean="0"/>
              <a:t>A minimal factory implementation looks like this: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38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noProof="0" dirty="0" smtClean="0"/>
              <a:t>Widget hierarchy</a:t>
            </a:r>
          </a:p>
          <a:p>
            <a:pPr lvl="1"/>
            <a:r>
              <a:rPr lang="en-US" noProof="0" dirty="0" smtClean="0"/>
              <a:t>The Parts are not children of the </a:t>
            </a:r>
          </a:p>
          <a:p>
            <a:pPr lvl="1">
              <a:buNone/>
            </a:pPr>
            <a:r>
              <a:rPr lang="en-US" noProof="0" dirty="0" smtClean="0"/>
              <a:t>	Presentation!</a:t>
            </a:r>
          </a:p>
          <a:p>
            <a:pPr lvl="1"/>
            <a:r>
              <a:rPr lang="en-US" noProof="0" dirty="0" smtClean="0"/>
              <a:t>Parts and Part toolbars are parented </a:t>
            </a:r>
          </a:p>
          <a:p>
            <a:pPr lvl="1">
              <a:buNone/>
            </a:pPr>
            <a:r>
              <a:rPr lang="en-US" noProof="0" dirty="0" smtClean="0"/>
              <a:t>	by the workbench</a:t>
            </a:r>
          </a:p>
          <a:p>
            <a:pPr lvl="2"/>
            <a:r>
              <a:rPr lang="en-US" dirty="0" smtClean="0"/>
              <a:t>Allows moving parts between stacks</a:t>
            </a:r>
          </a:p>
          <a:p>
            <a:endParaRPr lang="en-US" noProof="0" smtClean="0"/>
          </a:p>
          <a:p>
            <a:r>
              <a:rPr lang="en-US" noProof="0" dirty="0" smtClean="0"/>
              <a:t>A Presentation should not use the Part’s control</a:t>
            </a:r>
          </a:p>
          <a:p>
            <a:pPr lvl="1"/>
            <a:r>
              <a:rPr lang="en-US" noProof="0" dirty="0" smtClean="0"/>
              <a:t>It should use instead: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IPresentablePart.setBounds</a:t>
            </a:r>
            <a:r>
              <a:rPr lang="en-US" dirty="0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()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noProof="0" dirty="0" smtClean="0"/>
              <a:t>and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IPresentablePart.setVisible</a:t>
            </a:r>
            <a:r>
              <a:rPr lang="en-US" dirty="0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()</a:t>
            </a:r>
          </a:p>
          <a:p>
            <a:pPr lvl="1"/>
            <a:endParaRPr lang="en-US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48CF90-7513-4355-9B8C-7AD185AAA510}" type="slidenum">
              <a:rPr lang="de-DE" smtClean="0"/>
              <a:pPr/>
              <a:t>114</a:t>
            </a:fld>
            <a:endParaRPr lang="de-DE"/>
          </a:p>
        </p:txBody>
      </p:sp>
      <p:sp>
        <p:nvSpPr>
          <p:cNvPr id="40038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noProof="0" dirty="0" smtClean="0"/>
              <a:t>Widget Issues</a:t>
            </a:r>
            <a:endParaRPr lang="en-US" noProof="0" dirty="0"/>
          </a:p>
        </p:txBody>
      </p:sp>
      <p:pic>
        <p:nvPicPr>
          <p:cNvPr id="1026" name="Picture 2" descr="C:\dev\___workspaces___\TRAINING\rcptraining\courseware\images\presentation_parenting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01381" y="1242482"/>
            <a:ext cx="3305723" cy="2338799"/>
          </a:xfrm>
          <a:prstGeom prst="rect">
            <a:avLst/>
          </a:prstGeom>
          <a:noFill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55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/>
              <a:t>Useful </a:t>
            </a:r>
            <a:r>
              <a:rPr lang="en-US" noProof="0" dirty="0" smtClean="0"/>
              <a:t>for…</a:t>
            </a:r>
            <a:endParaRPr lang="en-US" noProof="0" dirty="0"/>
          </a:p>
          <a:p>
            <a:pPr lvl="1"/>
            <a:r>
              <a:rPr lang="en-US" noProof="0" dirty="0"/>
              <a:t>Corporate design or </a:t>
            </a:r>
            <a:r>
              <a:rPr lang="en-US" noProof="0" dirty="0" smtClean="0"/>
              <a:t>Look &amp; Feel</a:t>
            </a:r>
            <a:endParaRPr lang="en-US" noProof="0" dirty="0"/>
          </a:p>
          <a:p>
            <a:pPr lvl="1"/>
            <a:r>
              <a:rPr lang="en-US" noProof="0" dirty="0"/>
              <a:t>Product </a:t>
            </a:r>
            <a:r>
              <a:rPr lang="en-US" noProof="0" dirty="0" smtClean="0"/>
              <a:t>branding &amp; product </a:t>
            </a:r>
            <a:r>
              <a:rPr lang="en-US" noProof="0" dirty="0"/>
              <a:t>families</a:t>
            </a:r>
          </a:p>
          <a:p>
            <a:pPr lvl="1"/>
            <a:r>
              <a:rPr lang="en-US" noProof="0" dirty="0"/>
              <a:t>Application </a:t>
            </a:r>
            <a:r>
              <a:rPr lang="en-US" noProof="0" dirty="0" smtClean="0"/>
              <a:t>usability</a:t>
            </a:r>
          </a:p>
          <a:p>
            <a:r>
              <a:rPr lang="en-US" noProof="0" dirty="0" smtClean="0"/>
              <a:t>Think of…</a:t>
            </a:r>
          </a:p>
          <a:p>
            <a:pPr lvl="1"/>
            <a:r>
              <a:rPr lang="en-US" noProof="0" dirty="0" smtClean="0"/>
              <a:t>Drawing borders, visible </a:t>
            </a:r>
            <a:r>
              <a:rPr lang="en-US" noProof="0" dirty="0"/>
              <a:t>focus</a:t>
            </a:r>
          </a:p>
          <a:p>
            <a:pPr lvl="1"/>
            <a:r>
              <a:rPr lang="en-US" noProof="0" dirty="0"/>
              <a:t>Buttons </a:t>
            </a:r>
            <a:r>
              <a:rPr lang="en-US" noProof="0" dirty="0" smtClean="0"/>
              <a:t>(close</a:t>
            </a:r>
            <a:r>
              <a:rPr lang="en-US" noProof="0" dirty="0"/>
              <a:t>, </a:t>
            </a:r>
            <a:r>
              <a:rPr lang="en-US" noProof="0" dirty="0" smtClean="0"/>
              <a:t>minimize</a:t>
            </a:r>
            <a:r>
              <a:rPr lang="en-US" noProof="0" dirty="0"/>
              <a:t>, </a:t>
            </a:r>
            <a:r>
              <a:rPr lang="en-US" noProof="0" dirty="0" smtClean="0"/>
              <a:t>maximize</a:t>
            </a:r>
            <a:r>
              <a:rPr lang="en-US" noProof="0" dirty="0"/>
              <a:t>)</a:t>
            </a:r>
          </a:p>
          <a:p>
            <a:pPr lvl="1"/>
            <a:r>
              <a:rPr lang="en-US" noProof="0" dirty="0"/>
              <a:t>Tab Look &amp; Feel</a:t>
            </a:r>
          </a:p>
          <a:p>
            <a:pPr lvl="1"/>
            <a:r>
              <a:rPr lang="en-US" noProof="0" dirty="0"/>
              <a:t>Menus </a:t>
            </a:r>
            <a:r>
              <a:rPr lang="en-US" noProof="0" dirty="0" smtClean="0"/>
              <a:t>(System</a:t>
            </a:r>
            <a:r>
              <a:rPr lang="en-US" noProof="0" dirty="0"/>
              <a:t>, </a:t>
            </a:r>
            <a:r>
              <a:rPr lang="en-US" noProof="0" dirty="0" smtClean="0"/>
              <a:t>View </a:t>
            </a:r>
            <a:r>
              <a:rPr lang="en-US" noProof="0" dirty="0"/>
              <a:t>and </a:t>
            </a:r>
            <a:r>
              <a:rPr lang="en-US" noProof="0" dirty="0" smtClean="0"/>
              <a:t>Part</a:t>
            </a:r>
            <a:r>
              <a:rPr lang="en-US" noProof="0" dirty="0"/>
              <a:t>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CD1F1C-AC26-411F-A571-940367D4D52D}" type="slidenum">
              <a:rPr lang="de-DE"/>
              <a:pPr/>
              <a:t>115</a:t>
            </a:fld>
            <a:endParaRPr lang="de-DE"/>
          </a:p>
        </p:txBody>
      </p:sp>
      <p:sp>
        <p:nvSpPr>
          <p:cNvPr id="40755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Creating</a:t>
            </a:r>
            <a:r>
              <a:rPr lang="en-US" dirty="0"/>
              <a:t> a real Presentation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57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Design </a:t>
            </a:r>
            <a:r>
              <a:rPr lang="en-US" dirty="0" smtClean="0"/>
              <a:t>Goals</a:t>
            </a:r>
            <a:endParaRPr lang="en-US" dirty="0"/>
          </a:p>
          <a:p>
            <a:pPr lvl="1"/>
            <a:r>
              <a:rPr lang="en-US" noProof="0" dirty="0"/>
              <a:t>Title area with no icons, but gradient fill</a:t>
            </a:r>
          </a:p>
          <a:p>
            <a:pPr lvl="1"/>
            <a:r>
              <a:rPr lang="en-US" noProof="0" dirty="0"/>
              <a:t>Image-based close button for closable </a:t>
            </a:r>
            <a:r>
              <a:rPr lang="en-US" noProof="0" dirty="0" smtClean="0"/>
              <a:t>Parts</a:t>
            </a:r>
            <a:endParaRPr lang="en-US" noProof="0" dirty="0"/>
          </a:p>
          <a:p>
            <a:pPr lvl="1"/>
            <a:r>
              <a:rPr lang="en-US" noProof="0" dirty="0"/>
              <a:t>Button-like tabs, with whole </a:t>
            </a:r>
            <a:r>
              <a:rPr lang="en-US" noProof="0" dirty="0" smtClean="0"/>
              <a:t>Part </a:t>
            </a:r>
            <a:r>
              <a:rPr lang="en-US" noProof="0" dirty="0"/>
              <a:t>width</a:t>
            </a:r>
          </a:p>
          <a:p>
            <a:pPr lvl="2"/>
            <a:r>
              <a:rPr lang="en-US" noProof="0" dirty="0"/>
              <a:t>Different gradient fills for selections</a:t>
            </a:r>
          </a:p>
          <a:p>
            <a:pPr lvl="2"/>
            <a:r>
              <a:rPr lang="en-US" noProof="0" dirty="0"/>
              <a:t>Roll-over effect</a:t>
            </a:r>
          </a:p>
          <a:p>
            <a:pPr lvl="2"/>
            <a:r>
              <a:rPr lang="en-US" noProof="0" dirty="0" smtClean="0"/>
              <a:t>Since </a:t>
            </a:r>
            <a:r>
              <a:rPr lang="en-US" noProof="0" dirty="0"/>
              <a:t>we have a title area, tabs should only be visible if there’s more than one tab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477435-4B8E-4EE5-814D-BBE8A57D7FE8}" type="slidenum">
              <a:rPr lang="de-DE"/>
              <a:pPr/>
              <a:t>116</a:t>
            </a:fld>
            <a:endParaRPr lang="de-DE"/>
          </a:p>
        </p:txBody>
      </p:sp>
      <p:sp>
        <p:nvSpPr>
          <p:cNvPr id="40857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Contacts Manager Presentation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38C890-0992-478C-A247-87210E856F25}" type="slidenum">
              <a:rPr lang="de-DE" smtClean="0"/>
              <a:pPr/>
              <a:t>117</a:t>
            </a:fld>
            <a:endParaRPr lang="de-DE"/>
          </a:p>
        </p:txBody>
      </p:sp>
      <p:sp>
        <p:nvSpPr>
          <p:cNvPr id="39117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noProof="0" dirty="0" smtClean="0"/>
              <a:t>Contacts Presentation Demo</a:t>
            </a:r>
            <a:endParaRPr lang="en-US" noProof="0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28788" y="1016903"/>
            <a:ext cx="5686425" cy="402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reflection blurRad="6350" stA="52000" endA="300" endPos="35000" dir="5400000" sy="-100000" algn="bl" rotWithShape="0"/>
          </a:effectLst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Launch your Contacts Manager application with the new Presentation</a:t>
            </a:r>
          </a:p>
          <a:p>
            <a:pPr lvl="1"/>
            <a:r>
              <a:rPr lang="en-US" dirty="0" smtClean="0"/>
              <a:t>Hint: Make sure that </a:t>
            </a:r>
            <a:r>
              <a:rPr lang="en-US" dirty="0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plugin_customization.ini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smtClean="0"/>
              <a:t>in the project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net.eclipsetraining.contacts.product</a:t>
            </a:r>
            <a:r>
              <a:rPr lang="en-US" dirty="0" smtClean="0"/>
              <a:t> contains the following data: 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endParaRPr lang="en-US" dirty="0" smtClean="0"/>
          </a:p>
          <a:p>
            <a:r>
              <a:rPr lang="en-US" dirty="0" smtClean="0"/>
              <a:t>Be creative and customize the Presentation </a:t>
            </a:r>
          </a:p>
          <a:p>
            <a:pPr lvl="1"/>
            <a:r>
              <a:rPr lang="en-US" dirty="0" smtClean="0"/>
              <a:t>E.g. change the color gradients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E2EEC91-8B3F-4326-B562-12F5A55A689F}" type="slidenum">
              <a:rPr lang="en-US" smtClean="0"/>
              <a:pPr>
                <a:defRPr/>
              </a:pPr>
              <a:t>118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 Tasks</a:t>
            </a:r>
            <a:endParaRPr lang="en-US" dirty="0"/>
          </a:p>
        </p:txBody>
      </p:sp>
      <p:sp>
        <p:nvSpPr>
          <p:cNvPr id="7" name="Textfeld 6"/>
          <p:cNvSpPr txBox="1"/>
          <p:nvPr/>
        </p:nvSpPr>
        <p:spPr>
          <a:xfrm>
            <a:off x="947026" y="2846051"/>
            <a:ext cx="7381429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buFontTx/>
              <a:buNone/>
            </a:pPr>
            <a:r>
              <a:rPr lang="en-US" sz="1400" dirty="0" err="1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org.eclipse.ui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/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presentationFactoryId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= \\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   net.eclipsetraining.contacts.ui.presentation.PresentationFactory</a:t>
            </a:r>
            <a:endParaRPr lang="en-US" sz="1400" dirty="0" smtClean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Render the tabs of the Presentation at the top of the View instead of the bottom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E2EEC91-8B3F-4326-B562-12F5A55A689F}" type="slidenum">
              <a:rPr lang="en-US" smtClean="0"/>
              <a:pPr>
                <a:defRPr/>
              </a:pPr>
              <a:t>119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Optional Tasks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noProof="0" dirty="0" smtClean="0"/>
              <a:t>Extensible vs. Extension based Applications</a:t>
            </a:r>
            <a:endParaRPr lang="en-US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199" y="1125538"/>
            <a:ext cx="4880920" cy="4967287"/>
          </a:xfrm>
        </p:spPr>
        <p:txBody>
          <a:bodyPr/>
          <a:lstStyle/>
          <a:p>
            <a:r>
              <a:rPr lang="en-US" noProof="0" dirty="0" smtClean="0"/>
              <a:t>Two approaches:</a:t>
            </a:r>
          </a:p>
          <a:p>
            <a:pPr>
              <a:buNone/>
            </a:pPr>
            <a:endParaRPr lang="en-US" sz="800" noProof="0" dirty="0" smtClean="0"/>
          </a:p>
          <a:p>
            <a:pPr lvl="1"/>
            <a:r>
              <a:rPr lang="en-US" noProof="0" dirty="0" smtClean="0"/>
              <a:t>Extensible applications</a:t>
            </a:r>
          </a:p>
          <a:p>
            <a:pPr lvl="2"/>
            <a:r>
              <a:rPr lang="en-US" noProof="0" dirty="0" smtClean="0"/>
              <a:t>i.e. Photoshop, MS Office, Mozilla</a:t>
            </a:r>
          </a:p>
          <a:p>
            <a:pPr lvl="2"/>
            <a:r>
              <a:rPr lang="en-US" noProof="0" dirty="0" smtClean="0"/>
              <a:t>Full size application core with extension interface</a:t>
            </a:r>
          </a:p>
          <a:p>
            <a:pPr lvl="2"/>
            <a:endParaRPr lang="en-US" noProof="0" dirty="0" smtClean="0"/>
          </a:p>
          <a:p>
            <a:pPr lvl="1"/>
            <a:r>
              <a:rPr lang="en-US" noProof="0" dirty="0" smtClean="0"/>
              <a:t>Extension based platforms</a:t>
            </a:r>
          </a:p>
          <a:p>
            <a:pPr lvl="2"/>
            <a:r>
              <a:rPr lang="en-US" noProof="0" dirty="0" smtClean="0"/>
              <a:t>i.e. </a:t>
            </a:r>
            <a:r>
              <a:rPr lang="en-US" noProof="0" dirty="0" err="1" smtClean="0"/>
              <a:t>Emacs</a:t>
            </a:r>
            <a:r>
              <a:rPr lang="en-US" noProof="0" dirty="0" smtClean="0"/>
              <a:t>, Auto CAD, </a:t>
            </a:r>
            <a:r>
              <a:rPr lang="en-US" b="1" noProof="0" dirty="0" smtClean="0"/>
              <a:t>Eclipse</a:t>
            </a:r>
          </a:p>
          <a:p>
            <a:pPr lvl="2"/>
            <a:r>
              <a:rPr lang="en-US" noProof="0" dirty="0" smtClean="0"/>
              <a:t>Minimalistic runtime, that includes extension mechanism</a:t>
            </a:r>
          </a:p>
          <a:p>
            <a:pPr lvl="3"/>
            <a:r>
              <a:rPr lang="en-US" noProof="0" dirty="0" smtClean="0"/>
              <a:t>High level language</a:t>
            </a:r>
          </a:p>
          <a:p>
            <a:pPr lvl="3"/>
            <a:r>
              <a:rPr lang="en-US" b="1" noProof="0" dirty="0" smtClean="0"/>
              <a:t>Extension points mechanism</a:t>
            </a:r>
          </a:p>
          <a:p>
            <a:pPr lvl="2"/>
            <a:endParaRPr lang="en-US" noProof="0" dirty="0" smtClean="0"/>
          </a:p>
        </p:txBody>
      </p:sp>
      <p:pic>
        <p:nvPicPr>
          <p:cNvPr id="1027" name="Picture 3"/>
          <p:cNvPicPr>
            <a:picLocks noGrp="1" noChangeAspect="1" noChangeArrowheads="1"/>
          </p:cNvPicPr>
          <p:nvPr>
            <p:ph sz="half" idx="13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521796" y="1195216"/>
            <a:ext cx="2794300" cy="4515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Slide Number Placeholder 7"/>
          <p:cNvSpPr>
            <a:spLocks noGrp="1"/>
          </p:cNvSpPr>
          <p:nvPr>
            <p:ph type="sldNum" sz="quarter" idx="10"/>
          </p:nvPr>
        </p:nvSpPr>
        <p:spPr>
          <a:xfrm>
            <a:off x="4036215" y="6350023"/>
            <a:ext cx="1071570" cy="365125"/>
          </a:xfrm>
        </p:spPr>
        <p:txBody>
          <a:bodyPr/>
          <a:lstStyle/>
          <a:p>
            <a:pPr algn="ctr"/>
            <a:fld id="{4E2EEC91-8B3F-4326-B562-12F5A55A689F}" type="slidenum">
              <a:rPr lang="en-US" sz="1400" smtClean="0"/>
              <a:pPr algn="ctr"/>
              <a:t>12</a:t>
            </a:fld>
            <a:endParaRPr lang="en-US" sz="1400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Shapes of windows</a:t>
            </a:r>
          </a:p>
          <a:p>
            <a:pPr lvl="1"/>
            <a:r>
              <a:rPr lang="en-US" dirty="0" smtClean="0"/>
              <a:t>E.g. non-rectangular shapes</a:t>
            </a:r>
          </a:p>
          <a:p>
            <a:r>
              <a:rPr lang="en-US" dirty="0" smtClean="0"/>
              <a:t>Different icon sets</a:t>
            </a:r>
          </a:p>
          <a:p>
            <a:pPr lvl="1"/>
            <a:r>
              <a:rPr lang="en-US" dirty="0" smtClean="0"/>
              <a:t>This is not a trivial task but this can be done using Equinox Transforms, see </a:t>
            </a:r>
            <a:r>
              <a:rPr lang="en-US" dirty="0" smtClean="0">
                <a:hlinkClick r:id="rId2"/>
              </a:rPr>
              <a:t>http://wiki.eclipse.org/Equinox_Transforms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E2EEC91-8B3F-4326-B562-12F5A55A689F}" type="slidenum">
              <a:rPr lang="en-US" smtClean="0"/>
              <a:pPr>
                <a:defRPr/>
              </a:pPr>
              <a:t>120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else could be customized?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Kai </a:t>
            </a:r>
            <a:r>
              <a:rPr lang="en-US" dirty="0" err="1" smtClean="0"/>
              <a:t>Tödter’s</a:t>
            </a:r>
            <a:r>
              <a:rPr lang="en-US" dirty="0" smtClean="0"/>
              <a:t> MP3 Manager you will find an example of a similar presentation, see </a:t>
            </a:r>
            <a:r>
              <a:rPr lang="en-US" dirty="0" smtClean="0">
                <a:hlinkClick r:id="rId2"/>
              </a:rPr>
              <a:t>http://max-server.myftp.org/trac/mp3m</a:t>
            </a:r>
            <a:endParaRPr lang="en-US" dirty="0" smtClean="0"/>
          </a:p>
          <a:p>
            <a:r>
              <a:rPr lang="en-US" dirty="0" smtClean="0"/>
              <a:t>EclipseCon 2005 Presentation, see </a:t>
            </a:r>
            <a:r>
              <a:rPr lang="en-US" dirty="0" smtClean="0">
                <a:hlinkClick r:id="rId3"/>
              </a:rPr>
              <a:t>http://dev.eclipse.org/viewcvs/index.cgi/*checkout*/org.eclipse.ui.examples.presentation/eclipsecon2005-presentationsAPI.ppt?rev=1.1&amp;content-type=application/powerpoint</a:t>
            </a:r>
            <a:endParaRPr lang="en-US" dirty="0" smtClean="0"/>
          </a:p>
          <a:p>
            <a:endParaRPr lang="en-US" dirty="0" smtClean="0">
              <a:hlinkClick r:id="rId4"/>
            </a:endParaRPr>
          </a:p>
          <a:p>
            <a:r>
              <a:rPr lang="en-US" dirty="0" smtClean="0">
                <a:hlinkClick r:id="rId4"/>
              </a:rPr>
              <a:t>http://wiki.eclipse.org/index.php/User_Interface_Guidelines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E2EEC91-8B3F-4326-B562-12F5A55A689F}" type="slidenum">
              <a:rPr lang="en-US" smtClean="0"/>
              <a:pPr>
                <a:defRPr/>
              </a:pPr>
              <a:t>121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Information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bgerundetes Rechteck 7"/>
          <p:cNvSpPr/>
          <p:nvPr/>
        </p:nvSpPr>
        <p:spPr>
          <a:xfrm>
            <a:off x="4466024" y="1162393"/>
            <a:ext cx="4143404" cy="35719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6" name="Inhaltsplatzhalter 5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Introduction</a:t>
            </a:r>
          </a:p>
          <a:p>
            <a:r>
              <a:rPr lang="en-US" dirty="0" smtClean="0"/>
              <a:t>Plug-in philosophy</a:t>
            </a:r>
          </a:p>
          <a:p>
            <a:r>
              <a:rPr lang="en-US" dirty="0" smtClean="0"/>
              <a:t>Jobs</a:t>
            </a:r>
          </a:p>
          <a:p>
            <a:r>
              <a:rPr lang="en-US" dirty="0" smtClean="0"/>
              <a:t>Adapters</a:t>
            </a:r>
          </a:p>
          <a:p>
            <a:r>
              <a:rPr lang="en-US" dirty="0" err="1" smtClean="0"/>
              <a:t>JFace</a:t>
            </a:r>
            <a:r>
              <a:rPr lang="en-US" dirty="0" smtClean="0"/>
              <a:t> Wizards</a:t>
            </a:r>
          </a:p>
          <a:p>
            <a:r>
              <a:rPr lang="en-US" dirty="0" smtClean="0"/>
              <a:t>Data Binding</a:t>
            </a:r>
          </a:p>
          <a:p>
            <a:r>
              <a:rPr lang="en-US" dirty="0" smtClean="0"/>
              <a:t>Virtual Trees and Tables</a:t>
            </a:r>
          </a:p>
          <a:p>
            <a:r>
              <a:rPr lang="en-US" dirty="0" smtClean="0"/>
              <a:t>Defining Extension Points</a:t>
            </a:r>
          </a:p>
          <a:p>
            <a:r>
              <a:rPr lang="en-US" dirty="0" smtClean="0"/>
              <a:t>Customizing the Look and Feel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E64C7A-B923-420E-A18C-3EBD0469DC1F}" type="slidenum">
              <a:rPr lang="en-US" smtClean="0"/>
              <a:pPr/>
              <a:t>122</a:t>
            </a:fld>
            <a:endParaRPr lang="en-US"/>
          </a:p>
        </p:txBody>
      </p:sp>
      <p:sp>
        <p:nvSpPr>
          <p:cNvPr id="7" name="Inhaltsplatzhalter 6"/>
          <p:cNvSpPr>
            <a:spLocks noGrp="1"/>
          </p:cNvSpPr>
          <p:nvPr>
            <p:ph sz="half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Help System</a:t>
            </a:r>
            <a:endParaRPr lang="en-US" dirty="0"/>
          </a:p>
          <a:p>
            <a:r>
              <a:rPr lang="en-US" dirty="0" smtClean="0"/>
              <a:t>p2 - Provisioning and Update</a:t>
            </a:r>
            <a:endParaRPr lang="en-US" dirty="0"/>
          </a:p>
          <a:p>
            <a:r>
              <a:rPr lang="en-US" dirty="0" smtClean="0"/>
              <a:t>Headless build</a:t>
            </a:r>
          </a:p>
          <a:p>
            <a:r>
              <a:rPr lang="en-US" dirty="0" smtClean="0"/>
              <a:t>Wrap-up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Help is added in the form of help books</a:t>
            </a:r>
          </a:p>
          <a:p>
            <a:r>
              <a:rPr lang="en-US" dirty="0" smtClean="0"/>
              <a:t>Each help book appears in Eclipse's help system</a:t>
            </a:r>
          </a:p>
          <a:p>
            <a:r>
              <a:rPr lang="en-US" dirty="0" smtClean="0"/>
              <a:t>Each help book has a table of contents (TOC)</a:t>
            </a:r>
          </a:p>
          <a:p>
            <a:r>
              <a:rPr lang="en-US" dirty="0" smtClean="0"/>
              <a:t>TOCs files can be registered with the platform by contributing to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org.eclipse.help.toc</a:t>
            </a:r>
            <a:r>
              <a:rPr lang="en-US" dirty="0" smtClean="0"/>
              <a:t> extension point: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E64C7A-B923-420E-A18C-3EBD0469DC1F}" type="slidenum">
              <a:rPr lang="de-DE" smtClean="0"/>
              <a:pPr/>
              <a:t>123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Help Books</a:t>
            </a:r>
            <a:endParaRPr lang="en-US" dirty="0"/>
          </a:p>
        </p:txBody>
      </p:sp>
      <p:sp>
        <p:nvSpPr>
          <p:cNvPr id="5" name="Textfeld 4"/>
          <p:cNvSpPr txBox="1"/>
          <p:nvPr/>
        </p:nvSpPr>
        <p:spPr>
          <a:xfrm>
            <a:off x="980582" y="3323391"/>
            <a:ext cx="7381429" cy="7386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&lt;extension point="</a:t>
            </a:r>
            <a:r>
              <a:rPr lang="en-US" sz="1400" dirty="0" err="1" smtClean="0"/>
              <a:t>org.eclipse.help.toc</a:t>
            </a:r>
            <a:r>
              <a:rPr lang="en-US" sz="1400" dirty="0" smtClean="0"/>
              <a:t>"&gt;</a:t>
            </a:r>
          </a:p>
          <a:p>
            <a:r>
              <a:rPr lang="en-US" sz="1400" dirty="0" smtClean="0"/>
              <a:t>     &lt;</a:t>
            </a:r>
            <a:r>
              <a:rPr lang="en-US" sz="1400" dirty="0" err="1" smtClean="0"/>
              <a:t>toc</a:t>
            </a:r>
            <a:r>
              <a:rPr lang="en-US" sz="1400" dirty="0" smtClean="0"/>
              <a:t> file="toc.xml" primary="true"/&gt;</a:t>
            </a:r>
          </a:p>
          <a:p>
            <a:r>
              <a:rPr lang="en-US" sz="1400" dirty="0" smtClean="0"/>
              <a:t>&lt;/extension&gt;</a:t>
            </a:r>
            <a:endParaRPr lang="en-US" sz="1400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help content itself is defined in help topics</a:t>
            </a:r>
          </a:p>
          <a:p>
            <a:r>
              <a:rPr lang="en-US" dirty="0" smtClean="0"/>
              <a:t>A help topic can then be referenced in the table of contents</a:t>
            </a:r>
          </a:p>
          <a:p>
            <a:r>
              <a:rPr lang="en-US" dirty="0" smtClean="0"/>
              <a:t>Topic content is defined in HTML: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E64C7A-B923-420E-A18C-3EBD0469DC1F}" type="slidenum">
              <a:rPr lang="de-DE" smtClean="0"/>
              <a:pPr/>
              <a:t>124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Help Topics</a:t>
            </a:r>
            <a:endParaRPr lang="en-US" dirty="0"/>
          </a:p>
        </p:txBody>
      </p:sp>
      <p:sp>
        <p:nvSpPr>
          <p:cNvPr id="8" name="Textfeld 7"/>
          <p:cNvSpPr txBox="1"/>
          <p:nvPr/>
        </p:nvSpPr>
        <p:spPr>
          <a:xfrm>
            <a:off x="980582" y="2557848"/>
            <a:ext cx="7381429" cy="1815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&lt;?xml version="1.0" encoding="UTF-8"?&gt;</a:t>
            </a:r>
          </a:p>
          <a:p>
            <a:r>
              <a:rPr lang="en-US" sz="1400" dirty="0" smtClean="0"/>
              <a:t>&lt;?NLS TYPE="</a:t>
            </a:r>
            <a:r>
              <a:rPr lang="en-US" sz="1400" dirty="0" err="1" smtClean="0"/>
              <a:t>org.eclipse.help.toc</a:t>
            </a:r>
            <a:r>
              <a:rPr lang="en-US" sz="1400" dirty="0" smtClean="0"/>
              <a:t>"?&gt;</a:t>
            </a:r>
          </a:p>
          <a:p>
            <a:endParaRPr lang="en-US" sz="1400" dirty="0" smtClean="0"/>
          </a:p>
          <a:p>
            <a:r>
              <a:rPr lang="en-US" sz="1400" dirty="0" smtClean="0"/>
              <a:t>&lt;</a:t>
            </a:r>
            <a:r>
              <a:rPr lang="en-US" sz="1400" dirty="0" err="1" smtClean="0"/>
              <a:t>toc</a:t>
            </a:r>
            <a:r>
              <a:rPr lang="en-US" sz="1400" dirty="0" smtClean="0"/>
              <a:t> label="My Application" topic="html/toc.html"&gt;</a:t>
            </a:r>
          </a:p>
          <a:p>
            <a:r>
              <a:rPr lang="en-US" sz="1400" dirty="0" smtClean="0"/>
              <a:t>     &lt;topic label="Getting Started" </a:t>
            </a:r>
            <a:r>
              <a:rPr lang="en-US" sz="1400" dirty="0" err="1" smtClean="0"/>
              <a:t>href</a:t>
            </a:r>
            <a:r>
              <a:rPr lang="en-US" sz="1400" dirty="0" smtClean="0"/>
              <a:t>="html/gettingstarted.html"&gt;</a:t>
            </a:r>
          </a:p>
          <a:p>
            <a:r>
              <a:rPr lang="en-US" sz="1400" dirty="0" smtClean="0"/>
              <a:t>         &lt;topic label="Installing" </a:t>
            </a:r>
            <a:r>
              <a:rPr lang="en-US" sz="1400" dirty="0" err="1" smtClean="0"/>
              <a:t>href</a:t>
            </a:r>
            <a:r>
              <a:rPr lang="en-US" sz="1400" dirty="0" smtClean="0"/>
              <a:t>="html/installing.html"/&gt;</a:t>
            </a:r>
          </a:p>
          <a:p>
            <a:r>
              <a:rPr lang="en-US" sz="1400" dirty="0" smtClean="0"/>
              <a:t>     &lt;/topic&gt;</a:t>
            </a:r>
          </a:p>
          <a:p>
            <a:r>
              <a:rPr lang="en-US" sz="1400" dirty="0" smtClean="0"/>
              <a:t>&lt;/</a:t>
            </a:r>
            <a:r>
              <a:rPr lang="en-US" sz="1400" dirty="0" err="1" smtClean="0"/>
              <a:t>toc</a:t>
            </a:r>
            <a:r>
              <a:rPr lang="en-US" sz="1400" dirty="0" smtClean="0"/>
              <a:t>&gt;</a:t>
            </a:r>
            <a:endParaRPr lang="en-US" sz="1400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order to present this HTML-based help content to clients a web server is needed</a:t>
            </a:r>
          </a:p>
          <a:p>
            <a:r>
              <a:rPr lang="en-US" dirty="0" smtClean="0"/>
              <a:t>Two different help configurations are available</a:t>
            </a:r>
          </a:p>
          <a:p>
            <a:pPr lvl="1"/>
            <a:r>
              <a:rPr lang="en-US" dirty="0" smtClean="0"/>
              <a:t>Local plug-ins based help (default)</a:t>
            </a:r>
          </a:p>
          <a:p>
            <a:pPr lvl="1"/>
            <a:r>
              <a:rPr lang="en-US" dirty="0" smtClean="0"/>
              <a:t>Remote help server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E64C7A-B923-420E-A18C-3EBD0469DC1F}" type="slidenum">
              <a:rPr lang="de-DE" smtClean="0"/>
              <a:pPr/>
              <a:t>125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Help Modes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idx="1"/>
          </p:nvPr>
        </p:nvSpPr>
        <p:spPr>
          <a:xfrm>
            <a:off x="457200" y="1125538"/>
            <a:ext cx="8229600" cy="4967287"/>
          </a:xfrm>
        </p:spPr>
        <p:txBody>
          <a:bodyPr/>
          <a:lstStyle/>
          <a:p>
            <a:r>
              <a:rPr lang="en-US" dirty="0" smtClean="0"/>
              <a:t>Local help support is not included in the core RCP</a:t>
            </a:r>
          </a:p>
          <a:p>
            <a:r>
              <a:rPr lang="en-US" dirty="0" smtClean="0"/>
              <a:t>The Plug-ins are grouped in the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org.eclipse.help</a:t>
            </a:r>
            <a:r>
              <a:rPr lang="en-US" dirty="0" smtClean="0"/>
              <a:t> feature: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E64C7A-B923-420E-A18C-3EBD0469DC1F}" type="slidenum">
              <a:rPr lang="de-DE" smtClean="0"/>
              <a:pPr/>
              <a:t>126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Local Plug-in based Help</a:t>
            </a:r>
          </a:p>
        </p:txBody>
      </p:sp>
      <p:pic>
        <p:nvPicPr>
          <p:cNvPr id="2" name="Picture 3" descr="C:\Users\thurow\Desktop\org.eclipse.help.featur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17432" y="2225992"/>
            <a:ext cx="4600575" cy="3686175"/>
          </a:xfrm>
          <a:prstGeom prst="rect">
            <a:avLst/>
          </a:prstGeom>
          <a:noFill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Context sensitive help can be defined for:</a:t>
            </a:r>
          </a:p>
          <a:p>
            <a:pPr lvl="1"/>
            <a:r>
              <a:rPr lang="en-US" dirty="0" smtClean="0"/>
              <a:t>Menus</a:t>
            </a:r>
          </a:p>
          <a:p>
            <a:pPr lvl="1"/>
            <a:r>
              <a:rPr lang="en-US" dirty="0" smtClean="0"/>
              <a:t>Controls</a:t>
            </a:r>
          </a:p>
          <a:p>
            <a:r>
              <a:rPr lang="en-US" dirty="0" smtClean="0"/>
              <a:t>It can be enabled programmatically or declaratively</a:t>
            </a:r>
          </a:p>
          <a:p>
            <a:pPr lvl="1"/>
            <a:r>
              <a:rPr lang="en-US" dirty="0" smtClean="0"/>
              <a:t>Hint: it does not make sense to associate help with controls which are unable to receive the focus</a:t>
            </a:r>
          </a:p>
          <a:p>
            <a:r>
              <a:rPr lang="en-US" dirty="0" smtClean="0"/>
              <a:t>In order to enable context sensitive help you have to contribute to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org.eclipse.help.contexts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E64C7A-B923-420E-A18C-3EBD0469DC1F}" type="slidenum">
              <a:rPr lang="de-DE" smtClean="0"/>
              <a:pPr/>
              <a:t>127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Context Sensitive Help I</a:t>
            </a:r>
            <a:endParaRPr lang="en-US" dirty="0"/>
          </a:p>
        </p:txBody>
      </p:sp>
      <p:sp>
        <p:nvSpPr>
          <p:cNvPr id="8" name="Textfeld 7"/>
          <p:cNvSpPr txBox="1"/>
          <p:nvPr/>
        </p:nvSpPr>
        <p:spPr>
          <a:xfrm>
            <a:off x="980582" y="4238400"/>
            <a:ext cx="7381429" cy="7386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&lt;extension point="</a:t>
            </a:r>
            <a:r>
              <a:rPr lang="en-US" sz="1400" dirty="0" err="1" smtClean="0"/>
              <a:t>org.eclipse.help.contexts</a:t>
            </a:r>
            <a:r>
              <a:rPr lang="en-US" sz="1400" dirty="0" smtClean="0"/>
              <a:t>"&gt;</a:t>
            </a:r>
          </a:p>
          <a:p>
            <a:r>
              <a:rPr lang="en-US" sz="1400" dirty="0" smtClean="0"/>
              <a:t>    &lt;contexts file="myContextSensitiveHelp.xml" /&gt;</a:t>
            </a:r>
          </a:p>
          <a:p>
            <a:r>
              <a:rPr lang="en-US" sz="1400" dirty="0" smtClean="0"/>
              <a:t>&lt;/extension&gt;</a:t>
            </a:r>
            <a:endParaRPr lang="en-US" sz="1400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This contribution points to an XML file in which context sensitive help is configured</a:t>
            </a:r>
          </a:p>
          <a:p>
            <a:r>
              <a:rPr lang="en-US" dirty="0" smtClean="0"/>
              <a:t>The contents of this file look like this: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E64C7A-B923-420E-A18C-3EBD0469DC1F}" type="slidenum">
              <a:rPr lang="de-DE" smtClean="0"/>
              <a:pPr/>
              <a:t>128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Context Sensitive Help II</a:t>
            </a:r>
            <a:endParaRPr lang="en-US" dirty="0"/>
          </a:p>
        </p:txBody>
      </p:sp>
      <p:sp>
        <p:nvSpPr>
          <p:cNvPr id="8" name="Textfeld 7"/>
          <p:cNvSpPr txBox="1"/>
          <p:nvPr/>
        </p:nvSpPr>
        <p:spPr>
          <a:xfrm>
            <a:off x="980582" y="2434278"/>
            <a:ext cx="7381429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&lt;contexts&gt;</a:t>
            </a:r>
          </a:p>
          <a:p>
            <a:r>
              <a:rPr lang="en-US" sz="1400" dirty="0" smtClean="0"/>
              <a:t>    &lt;context id="</a:t>
            </a:r>
            <a:r>
              <a:rPr lang="en-US" sz="1400" dirty="0" err="1" smtClean="0"/>
              <a:t>contactsView</a:t>
            </a:r>
            <a:r>
              <a:rPr lang="en-US" sz="1400" dirty="0" smtClean="0"/>
              <a:t>" title=“Contacts View"&gt;</a:t>
            </a:r>
          </a:p>
          <a:p>
            <a:r>
              <a:rPr lang="en-US" sz="1400" dirty="0" smtClean="0"/>
              <a:t>        &lt;description&gt;This is the ...&lt;/description&gt;</a:t>
            </a:r>
          </a:p>
          <a:p>
            <a:r>
              <a:rPr lang="en-US" sz="1400" dirty="0" smtClean="0"/>
              <a:t>        &lt;topic </a:t>
            </a:r>
            <a:r>
              <a:rPr lang="en-US" sz="1400" dirty="0" err="1" smtClean="0"/>
              <a:t>href</a:t>
            </a:r>
            <a:r>
              <a:rPr lang="en-US" sz="1400" dirty="0" smtClean="0"/>
              <a:t>="html/</a:t>
            </a:r>
            <a:r>
              <a:rPr lang="en-US" sz="1400" dirty="0" err="1" smtClean="0"/>
              <a:t>contextsensitive</a:t>
            </a:r>
            <a:r>
              <a:rPr lang="en-US" sz="1400" dirty="0" smtClean="0"/>
              <a:t>/tableViewer.html“ label=" The contacts table"/&gt;</a:t>
            </a:r>
          </a:p>
          <a:p>
            <a:r>
              <a:rPr lang="en-US" sz="1400" dirty="0" smtClean="0"/>
              <a:t>    &lt;/context&gt;</a:t>
            </a:r>
          </a:p>
          <a:p>
            <a:r>
              <a:rPr lang="en-US" sz="1400" dirty="0" smtClean="0"/>
              <a:t>&lt;/contexts&gt;</a:t>
            </a:r>
            <a:endParaRPr lang="en-US" sz="1400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You need to register the UI control, on which the context sensitive help should be available, with the Eclipse Help System and associate it with the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contextId</a:t>
            </a:r>
            <a:endParaRPr lang="en-US" dirty="0" smtClean="0"/>
          </a:p>
          <a:p>
            <a:r>
              <a:rPr lang="en-US" dirty="0" smtClean="0"/>
              <a:t> When F1 is pressed, the corresponding help topics are shown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contextId</a:t>
            </a:r>
            <a:r>
              <a:rPr lang="en-US" dirty="0" smtClean="0"/>
              <a:t> is composed of the Plug-in ID of the Plug-in where there context file is located plus the context name specified in that file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E64C7A-B923-420E-A18C-3EBD0469DC1F}" type="slidenum">
              <a:rPr lang="de-DE" smtClean="0"/>
              <a:pPr/>
              <a:t>129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Context Sensitive Help III</a:t>
            </a:r>
            <a:endParaRPr lang="en-US" dirty="0"/>
          </a:p>
        </p:txBody>
      </p:sp>
      <p:sp>
        <p:nvSpPr>
          <p:cNvPr id="8" name="Textfeld 7"/>
          <p:cNvSpPr txBox="1"/>
          <p:nvPr/>
        </p:nvSpPr>
        <p:spPr>
          <a:xfrm>
            <a:off x="980582" y="2730846"/>
            <a:ext cx="7381429" cy="11695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solidFill>
                  <a:srgbClr val="000000"/>
                </a:solidFill>
                <a:latin typeface="Courier New"/>
              </a:rPr>
              <a:t>IWorkbenchHelpSystem</a:t>
            </a:r>
            <a:r>
              <a:rPr lang="en-US" sz="1400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400" dirty="0" err="1" smtClean="0">
                <a:solidFill>
                  <a:srgbClr val="000000"/>
                </a:solidFill>
                <a:latin typeface="Courier New"/>
              </a:rPr>
              <a:t>helpSystem</a:t>
            </a:r>
            <a:endParaRPr lang="en-US" sz="1400" dirty="0" smtClean="0">
              <a:solidFill>
                <a:srgbClr val="000000"/>
              </a:solidFill>
              <a:latin typeface="Courier New"/>
            </a:endParaRPr>
          </a:p>
          <a:p>
            <a:r>
              <a:rPr lang="en-US" sz="1400" dirty="0" smtClean="0">
                <a:solidFill>
                  <a:srgbClr val="000000"/>
                </a:solidFill>
                <a:latin typeface="Courier New"/>
              </a:rPr>
              <a:t>	= </a:t>
            </a:r>
            <a:r>
              <a:rPr lang="en-US" sz="1400" dirty="0" err="1" smtClean="0">
                <a:solidFill>
                  <a:srgbClr val="000000"/>
                </a:solidFill>
                <a:latin typeface="Courier New"/>
              </a:rPr>
              <a:t>PlatformUI.getWorkbench</a:t>
            </a:r>
            <a:r>
              <a:rPr lang="en-US" sz="1400" dirty="0" smtClean="0">
                <a:solidFill>
                  <a:srgbClr val="000000"/>
                </a:solidFill>
                <a:latin typeface="Courier New"/>
              </a:rPr>
              <a:t>().</a:t>
            </a:r>
            <a:r>
              <a:rPr lang="en-US" sz="1400" dirty="0" err="1" smtClean="0">
                <a:solidFill>
                  <a:srgbClr val="000000"/>
                </a:solidFill>
                <a:latin typeface="Courier New"/>
              </a:rPr>
              <a:t>getHelpSystem</a:t>
            </a:r>
            <a:r>
              <a:rPr lang="en-US" sz="1400" dirty="0" smtClean="0">
                <a:solidFill>
                  <a:srgbClr val="000000"/>
                </a:solidFill>
                <a:latin typeface="Courier New"/>
              </a:rPr>
              <a:t>();</a:t>
            </a:r>
          </a:p>
          <a:p>
            <a:r>
              <a:rPr lang="en-US" sz="1400" dirty="0" smtClean="0">
                <a:solidFill>
                  <a:srgbClr val="000000"/>
                </a:solidFill>
                <a:latin typeface="Courier New"/>
              </a:rPr>
              <a:t>String </a:t>
            </a:r>
            <a:r>
              <a:rPr lang="en-US" sz="1400" dirty="0" err="1" smtClean="0">
                <a:solidFill>
                  <a:srgbClr val="000000"/>
                </a:solidFill>
                <a:latin typeface="Courier New"/>
              </a:rPr>
              <a:t>contextId</a:t>
            </a:r>
            <a:r>
              <a:rPr lang="en-US" sz="1400" dirty="0" smtClean="0">
                <a:solidFill>
                  <a:srgbClr val="000000"/>
                </a:solidFill>
                <a:latin typeface="Courier New"/>
              </a:rPr>
              <a:t> = </a:t>
            </a:r>
          </a:p>
          <a:p>
            <a:r>
              <a:rPr lang="en-US" sz="1400" dirty="0" smtClean="0">
                <a:solidFill>
                  <a:srgbClr val="000000"/>
                </a:solidFill>
                <a:latin typeface="Courier New"/>
              </a:rPr>
              <a:t>        "</a:t>
            </a:r>
            <a:r>
              <a:rPr lang="en-US" sz="1400" dirty="0" err="1" smtClean="0">
                <a:solidFill>
                  <a:srgbClr val="000000"/>
                </a:solidFill>
                <a:latin typeface="Courier New"/>
              </a:rPr>
              <a:t>net.eclipsetraining.contacts.ui.help.contactsView</a:t>
            </a:r>
            <a:r>
              <a:rPr lang="en-US" sz="1400" dirty="0" smtClean="0">
                <a:solidFill>
                  <a:srgbClr val="000000"/>
                </a:solidFill>
                <a:latin typeface="Courier New"/>
              </a:rPr>
              <a:t>";</a:t>
            </a:r>
          </a:p>
          <a:p>
            <a:r>
              <a:rPr lang="en-US" sz="1400" dirty="0" err="1" smtClean="0">
                <a:solidFill>
                  <a:srgbClr val="000000"/>
                </a:solidFill>
                <a:latin typeface="Courier New"/>
              </a:rPr>
              <a:t>helpSystem.setHelp</a:t>
            </a:r>
            <a:r>
              <a:rPr lang="en-US" sz="1400" dirty="0" smtClean="0">
                <a:solidFill>
                  <a:srgbClr val="000000"/>
                </a:solidFill>
                <a:latin typeface="Courier New"/>
              </a:rPr>
              <a:t>(control, </a:t>
            </a:r>
            <a:r>
              <a:rPr lang="en-US" sz="1400" dirty="0" err="1" smtClean="0">
                <a:solidFill>
                  <a:srgbClr val="000000"/>
                </a:solidFill>
                <a:latin typeface="Courier New"/>
              </a:rPr>
              <a:t>contextId</a:t>
            </a:r>
            <a:r>
              <a:rPr lang="en-US" sz="1400" dirty="0" smtClean="0">
                <a:solidFill>
                  <a:srgbClr val="000000"/>
                </a:solidFill>
                <a:latin typeface="Courier New"/>
              </a:rPr>
              <a:t>);</a:t>
            </a:r>
            <a:endParaRPr lang="en-US" sz="1400" dirty="0">
              <a:solidFill>
                <a:srgbClr val="000000"/>
              </a:solidFill>
              <a:latin typeface="Courier New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 smtClean="0"/>
              <a:t>Application core acts as a container for extensions</a:t>
            </a:r>
          </a:p>
          <a:p>
            <a:r>
              <a:rPr lang="en-US" noProof="0" dirty="0" smtClean="0"/>
              <a:t>All functionality is implemented inside extension modules</a:t>
            </a:r>
          </a:p>
          <a:p>
            <a:pPr lvl="1"/>
            <a:r>
              <a:rPr lang="en-US" noProof="0" dirty="0" smtClean="0"/>
              <a:t>In case of Eclipse those are Plug-ins</a:t>
            </a:r>
          </a:p>
          <a:p>
            <a:r>
              <a:rPr lang="en-US" noProof="0" dirty="0" smtClean="0"/>
              <a:t>Advantages</a:t>
            </a:r>
          </a:p>
          <a:p>
            <a:pPr lvl="1"/>
            <a:r>
              <a:rPr lang="en-US" noProof="0" dirty="0" smtClean="0"/>
              <a:t>More open and transparent</a:t>
            </a:r>
          </a:p>
          <a:p>
            <a:pPr lvl="2"/>
            <a:r>
              <a:rPr lang="en-US" noProof="0" dirty="0" smtClean="0"/>
              <a:t>Core functionality developers and those who extend applications share same programming approach</a:t>
            </a:r>
          </a:p>
          <a:p>
            <a:pPr lvl="2"/>
            <a:r>
              <a:rPr lang="en-US" noProof="0" dirty="0" smtClean="0"/>
              <a:t>Easy to replace most functionalities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Extension Based Platforms</a:t>
            </a:r>
            <a:endParaRPr lang="en-US" noProof="0" dirty="0"/>
          </a:p>
        </p:txBody>
      </p:sp>
      <p:sp>
        <p:nvSpPr>
          <p:cNvPr id="4" name="Slide Number Placeholder 7"/>
          <p:cNvSpPr>
            <a:spLocks noGrp="1"/>
          </p:cNvSpPr>
          <p:nvPr>
            <p:ph type="sldNum" sz="quarter" idx="10"/>
          </p:nvPr>
        </p:nvSpPr>
        <p:spPr>
          <a:xfrm>
            <a:off x="4036215" y="6350023"/>
            <a:ext cx="1071570" cy="365125"/>
          </a:xfrm>
        </p:spPr>
        <p:txBody>
          <a:bodyPr/>
          <a:lstStyle/>
          <a:p>
            <a:fld id="{4E2EEC91-8B3F-4326-B562-12F5A55A689F}" type="slidenum">
              <a:rPr lang="en-US" smtClean="0"/>
              <a:pPr/>
              <a:t>13</a:t>
            </a:fld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Active help enables you to call Java code from your HTML-based help pages</a:t>
            </a:r>
          </a:p>
          <a:p>
            <a:r>
              <a:rPr lang="en-US" dirty="0" smtClean="0"/>
              <a:t>Include the first Java Script snippet in your HTML page’s head, the second one in the page’s body: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>
              <a:buNone/>
            </a:pPr>
            <a:endParaRPr lang="en-US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E64C7A-B923-420E-A18C-3EBD0469DC1F}" type="slidenum">
              <a:rPr lang="de-DE" smtClean="0"/>
              <a:pPr/>
              <a:t>130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Active Help 1</a:t>
            </a:r>
            <a:endParaRPr lang="en-US" dirty="0"/>
          </a:p>
        </p:txBody>
      </p:sp>
      <p:sp>
        <p:nvSpPr>
          <p:cNvPr id="9" name="Textfeld 8"/>
          <p:cNvSpPr txBox="1"/>
          <p:nvPr/>
        </p:nvSpPr>
        <p:spPr>
          <a:xfrm>
            <a:off x="980582" y="2766214"/>
            <a:ext cx="7381429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de-DE" sz="1400" dirty="0" smtClean="0">
                <a:solidFill>
                  <a:srgbClr val="000000"/>
                </a:solidFill>
                <a:latin typeface="Courier New"/>
              </a:rPr>
              <a:t>&lt;</a:t>
            </a:r>
            <a:r>
              <a:rPr lang="de-DE" sz="1400" dirty="0" err="1" smtClean="0">
                <a:solidFill>
                  <a:srgbClr val="000000"/>
                </a:solidFill>
                <a:latin typeface="Courier New"/>
              </a:rPr>
              <a:t>script</a:t>
            </a:r>
            <a:r>
              <a:rPr lang="de-DE" sz="1400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de-DE" sz="1400" dirty="0" err="1" smtClean="0">
                <a:solidFill>
                  <a:srgbClr val="000000"/>
                </a:solidFill>
                <a:latin typeface="Courier New"/>
              </a:rPr>
              <a:t>language</a:t>
            </a:r>
            <a:r>
              <a:rPr lang="de-DE" sz="1400" dirty="0" smtClean="0">
                <a:solidFill>
                  <a:srgbClr val="000000"/>
                </a:solidFill>
                <a:latin typeface="Courier New"/>
              </a:rPr>
              <a:t>="JavaScript" </a:t>
            </a:r>
            <a:r>
              <a:rPr lang="de-DE" sz="1400" dirty="0" err="1" smtClean="0">
                <a:solidFill>
                  <a:srgbClr val="000000"/>
                </a:solidFill>
                <a:latin typeface="Courier New"/>
              </a:rPr>
              <a:t>src</a:t>
            </a:r>
            <a:r>
              <a:rPr lang="de-DE" sz="1400" dirty="0" smtClean="0">
                <a:solidFill>
                  <a:srgbClr val="000000"/>
                </a:solidFill>
                <a:latin typeface="Courier New"/>
              </a:rPr>
              <a:t>="PLUGINS_ROOT/</a:t>
            </a:r>
            <a:r>
              <a:rPr lang="de-DE" sz="1400" dirty="0" err="1" smtClean="0">
                <a:solidFill>
                  <a:srgbClr val="000000"/>
                </a:solidFill>
                <a:latin typeface="Courier New"/>
              </a:rPr>
              <a:t>org.eclipse.help</a:t>
            </a:r>
            <a:r>
              <a:rPr lang="de-DE" sz="1400" dirty="0" smtClean="0">
                <a:solidFill>
                  <a:srgbClr val="000000"/>
                </a:solidFill>
                <a:latin typeface="Courier New"/>
              </a:rPr>
              <a:t>/ livehelp.js"&gt;&lt;/</a:t>
            </a:r>
            <a:r>
              <a:rPr lang="de-DE" sz="1400" dirty="0" err="1" smtClean="0">
                <a:solidFill>
                  <a:srgbClr val="000000"/>
                </a:solidFill>
                <a:latin typeface="Courier New"/>
              </a:rPr>
              <a:t>script</a:t>
            </a:r>
            <a:r>
              <a:rPr lang="de-DE" sz="1400" dirty="0" smtClean="0">
                <a:solidFill>
                  <a:srgbClr val="000000"/>
                </a:solidFill>
                <a:latin typeface="Courier New"/>
              </a:rPr>
              <a:t>&gt;</a:t>
            </a:r>
            <a:endParaRPr lang="en-US" sz="1400" dirty="0" smtClean="0">
              <a:solidFill>
                <a:srgbClr val="000000"/>
              </a:solidFill>
              <a:latin typeface="Courier New"/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981980" y="3606512"/>
            <a:ext cx="7381429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  <a:latin typeface="Courier New"/>
              </a:rPr>
              <a:t>&lt;a </a:t>
            </a:r>
            <a:r>
              <a:rPr lang="en-US" sz="1400" dirty="0" err="1" smtClean="0">
                <a:solidFill>
                  <a:srgbClr val="000000"/>
                </a:solidFill>
                <a:latin typeface="Courier New"/>
              </a:rPr>
              <a:t>href</a:t>
            </a:r>
            <a:r>
              <a:rPr lang="en-US" sz="1400" dirty="0" smtClean="0">
                <a:solidFill>
                  <a:srgbClr val="000000"/>
                </a:solidFill>
                <a:latin typeface="Courier New"/>
              </a:rPr>
              <a:t>='</a:t>
            </a:r>
            <a:r>
              <a:rPr lang="en-US" sz="1400" dirty="0" err="1" smtClean="0">
                <a:solidFill>
                  <a:srgbClr val="000000"/>
                </a:solidFill>
                <a:latin typeface="Courier New"/>
              </a:rPr>
              <a:t>javascript:liveAction</a:t>
            </a:r>
            <a:r>
              <a:rPr lang="en-US" sz="1400" dirty="0" smtClean="0">
                <a:solidFill>
                  <a:srgbClr val="000000"/>
                </a:solidFill>
                <a:latin typeface="Courier New"/>
              </a:rPr>
              <a:t>(</a:t>
            </a:r>
          </a:p>
          <a:p>
            <a:r>
              <a:rPr lang="en-US" sz="1400" dirty="0" smtClean="0">
                <a:solidFill>
                  <a:srgbClr val="000000"/>
                </a:solidFill>
                <a:latin typeface="Courier New"/>
              </a:rPr>
              <a:t>	PLUGIN_ID,</a:t>
            </a:r>
          </a:p>
          <a:p>
            <a:r>
              <a:rPr lang="en-US" sz="1400" dirty="0" smtClean="0">
                <a:solidFill>
                  <a:srgbClr val="000000"/>
                </a:solidFill>
                <a:latin typeface="Courier New"/>
              </a:rPr>
              <a:t>	JAVA_CLASS,</a:t>
            </a:r>
          </a:p>
          <a:p>
            <a:r>
              <a:rPr lang="en-US" sz="1400" dirty="0" smtClean="0">
                <a:solidFill>
                  <a:srgbClr val="000000"/>
                </a:solidFill>
                <a:latin typeface="Courier New"/>
              </a:rPr>
              <a:t>	STRING_PARAMETER)'&gt;Click here for a Message.&lt;/a&gt;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first parameter to the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liveAction</a:t>
            </a:r>
            <a:r>
              <a:rPr lang="en-US" dirty="0" smtClean="0"/>
              <a:t> function is the ID of the plug-in that provides the code to call</a:t>
            </a:r>
          </a:p>
          <a:p>
            <a:r>
              <a:rPr lang="en-US" dirty="0" smtClean="0"/>
              <a:t>The second parameter points to a package-qualified Java class that will be called</a:t>
            </a:r>
          </a:p>
          <a:p>
            <a:r>
              <a:rPr lang="en-US" dirty="0" smtClean="0"/>
              <a:t>With the third parameter a string can be passed to the Java class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The 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ActiveHelpOpenDialogAction</a:t>
            </a:r>
            <a:r>
              <a:rPr lang="en-US" dirty="0" smtClean="0"/>
              <a:t> must implement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org.eclipse.help.ILiveHelpAction</a:t>
            </a:r>
            <a:r>
              <a:rPr lang="en-US" dirty="0" smtClean="0"/>
              <a:t> and </a:t>
            </a:r>
            <a:r>
              <a:rPr lang="en-US" dirty="0" err="1" smtClean="0"/>
              <a:t>synchonize</a:t>
            </a:r>
            <a:r>
              <a:rPr lang="en-US" dirty="0" smtClean="0"/>
              <a:t> with the UI Thread</a:t>
            </a:r>
          </a:p>
          <a:p>
            <a:endParaRPr lang="en-US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E64C7A-B923-420E-A18C-3EBD0469DC1F}" type="slidenum">
              <a:rPr lang="de-DE" smtClean="0"/>
              <a:pPr/>
              <a:t>131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Active Help 2</a:t>
            </a:r>
            <a:endParaRPr lang="en-US" dirty="0"/>
          </a:p>
        </p:txBody>
      </p:sp>
      <p:sp>
        <p:nvSpPr>
          <p:cNvPr id="8" name="Textfeld 7"/>
          <p:cNvSpPr txBox="1"/>
          <p:nvPr/>
        </p:nvSpPr>
        <p:spPr>
          <a:xfrm>
            <a:off x="981980" y="3212229"/>
            <a:ext cx="7381429" cy="11695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  <a:latin typeface="Courier New"/>
              </a:rPr>
              <a:t>&lt;a </a:t>
            </a:r>
            <a:r>
              <a:rPr lang="en-US" sz="1400" dirty="0" err="1" smtClean="0">
                <a:solidFill>
                  <a:srgbClr val="000000"/>
                </a:solidFill>
                <a:latin typeface="Courier New"/>
              </a:rPr>
              <a:t>href</a:t>
            </a:r>
            <a:r>
              <a:rPr lang="en-US" sz="1400" dirty="0" smtClean="0">
                <a:solidFill>
                  <a:srgbClr val="000000"/>
                </a:solidFill>
                <a:latin typeface="Courier New"/>
              </a:rPr>
              <a:t>='</a:t>
            </a:r>
            <a:r>
              <a:rPr lang="en-US" sz="1400" dirty="0" err="1" smtClean="0">
                <a:solidFill>
                  <a:srgbClr val="000000"/>
                </a:solidFill>
                <a:latin typeface="Courier New"/>
              </a:rPr>
              <a:t>javascript:liveAction</a:t>
            </a:r>
            <a:r>
              <a:rPr lang="en-US" sz="1400" dirty="0" smtClean="0">
                <a:solidFill>
                  <a:srgbClr val="000000"/>
                </a:solidFill>
                <a:latin typeface="Courier New"/>
              </a:rPr>
              <a:t>(</a:t>
            </a:r>
          </a:p>
          <a:p>
            <a:r>
              <a:rPr lang="en-US" sz="1400" dirty="0" smtClean="0">
                <a:solidFill>
                  <a:srgbClr val="000000"/>
                </a:solidFill>
                <a:latin typeface="Courier New"/>
              </a:rPr>
              <a:t>          "</a:t>
            </a:r>
            <a:r>
              <a:rPr lang="en-US" sz="1400" dirty="0" err="1" smtClean="0">
                <a:solidFill>
                  <a:srgbClr val="000000"/>
                </a:solidFill>
                <a:latin typeface="Courier New"/>
              </a:rPr>
              <a:t>net.eclipsetraining.contacts.ui.help</a:t>
            </a:r>
            <a:r>
              <a:rPr lang="en-US" sz="1400" dirty="0" smtClean="0">
                <a:solidFill>
                  <a:srgbClr val="000000"/>
                </a:solidFill>
                <a:latin typeface="Courier New"/>
              </a:rPr>
              <a:t>",</a:t>
            </a:r>
          </a:p>
          <a:p>
            <a:r>
              <a:rPr lang="en-US" sz="1400" dirty="0" smtClean="0">
                <a:solidFill>
                  <a:srgbClr val="000000"/>
                </a:solidFill>
                <a:latin typeface="Courier New"/>
              </a:rPr>
              <a:t>          "</a:t>
            </a:r>
            <a:r>
              <a:rPr lang="en-US" sz="1400" dirty="0" err="1" smtClean="0">
                <a:solidFill>
                  <a:srgbClr val="000000"/>
                </a:solidFill>
                <a:latin typeface="Courier New"/>
              </a:rPr>
              <a:t>net.eclipsetraining.contacts.ui.help.internal</a:t>
            </a:r>
            <a:r>
              <a:rPr lang="en-US" sz="1400" dirty="0" smtClean="0">
                <a:solidFill>
                  <a:srgbClr val="000000"/>
                </a:solidFill>
                <a:latin typeface="Courier New"/>
              </a:rPr>
              <a:t>.</a:t>
            </a:r>
          </a:p>
          <a:p>
            <a:r>
              <a:rPr lang="en-US" sz="1400" dirty="0" smtClean="0">
                <a:solidFill>
                  <a:srgbClr val="000000"/>
                </a:solidFill>
                <a:latin typeface="Courier New"/>
              </a:rPr>
              <a:t>           </a:t>
            </a:r>
            <a:r>
              <a:rPr lang="en-US" sz="1400" dirty="0" err="1" smtClean="0">
                <a:solidFill>
                  <a:srgbClr val="000000"/>
                </a:solidFill>
                <a:latin typeface="Courier New"/>
              </a:rPr>
              <a:t>ActiveHelpOpenDialogAction</a:t>
            </a:r>
            <a:r>
              <a:rPr lang="en-US" sz="1400" dirty="0" smtClean="0">
                <a:solidFill>
                  <a:srgbClr val="000000"/>
                </a:solidFill>
                <a:latin typeface="Courier New"/>
              </a:rPr>
              <a:t>",</a:t>
            </a:r>
          </a:p>
          <a:p>
            <a:r>
              <a:rPr lang="en-US" sz="1400" dirty="0" smtClean="0">
                <a:solidFill>
                  <a:srgbClr val="000000"/>
                </a:solidFill>
                <a:latin typeface="Courier New"/>
              </a:rPr>
              <a:t>          "test")'&gt;Click here for a Message.&lt;/a&gt;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Add </a:t>
            </a:r>
            <a:r>
              <a:rPr lang="en-US" dirty="0" smtClean="0"/>
              <a:t>a help book to your application</a:t>
            </a:r>
          </a:p>
          <a:p>
            <a:r>
              <a:rPr lang="en-US" dirty="0" smtClean="0"/>
              <a:t>Implement context sensitive help</a:t>
            </a:r>
          </a:p>
          <a:p>
            <a:r>
              <a:rPr lang="en-US" dirty="0" smtClean="0"/>
              <a:t>Search for the Active Help documentation and implement it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E64C7A-B923-420E-A18C-3EBD0469DC1F}" type="slidenum">
              <a:rPr lang="de-DE" smtClean="0"/>
              <a:pPr/>
              <a:t>132</a:t>
            </a:fld>
            <a:endParaRPr lang="de-DE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 Tasks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bgerundetes Rechteck 7"/>
          <p:cNvSpPr/>
          <p:nvPr/>
        </p:nvSpPr>
        <p:spPr>
          <a:xfrm>
            <a:off x="4601350" y="1617797"/>
            <a:ext cx="3947032" cy="35719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6" name="Inhaltsplatzhalter 5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Introduction</a:t>
            </a:r>
          </a:p>
          <a:p>
            <a:r>
              <a:rPr lang="en-US" dirty="0" smtClean="0"/>
              <a:t>Plug-in philosophy</a:t>
            </a:r>
          </a:p>
          <a:p>
            <a:r>
              <a:rPr lang="en-US" dirty="0" smtClean="0"/>
              <a:t>Jobs</a:t>
            </a:r>
          </a:p>
          <a:p>
            <a:r>
              <a:rPr lang="en-US" dirty="0" smtClean="0"/>
              <a:t>Adapters</a:t>
            </a:r>
          </a:p>
          <a:p>
            <a:r>
              <a:rPr lang="en-US" dirty="0" err="1" smtClean="0"/>
              <a:t>JFace</a:t>
            </a:r>
            <a:r>
              <a:rPr lang="en-US" dirty="0" smtClean="0"/>
              <a:t> Wizards</a:t>
            </a:r>
          </a:p>
          <a:p>
            <a:r>
              <a:rPr lang="en-US" dirty="0" smtClean="0"/>
              <a:t>Data Binding</a:t>
            </a:r>
          </a:p>
          <a:p>
            <a:r>
              <a:rPr lang="en-US" dirty="0" smtClean="0"/>
              <a:t>Virtual Trees and Tables</a:t>
            </a:r>
          </a:p>
          <a:p>
            <a:r>
              <a:rPr lang="en-US" dirty="0" smtClean="0"/>
              <a:t>Defining Extension Points</a:t>
            </a:r>
          </a:p>
          <a:p>
            <a:r>
              <a:rPr lang="en-US" dirty="0" smtClean="0"/>
              <a:t>Customizing the Look and Feel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E64C7A-B923-420E-A18C-3EBD0469DC1F}" type="slidenum">
              <a:rPr lang="en-US" smtClean="0"/>
              <a:pPr/>
              <a:t>133</a:t>
            </a:fld>
            <a:endParaRPr lang="en-US"/>
          </a:p>
        </p:txBody>
      </p:sp>
      <p:sp>
        <p:nvSpPr>
          <p:cNvPr id="7" name="Inhaltsplatzhalter 6"/>
          <p:cNvSpPr>
            <a:spLocks noGrp="1"/>
          </p:cNvSpPr>
          <p:nvPr>
            <p:ph sz="half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Help System</a:t>
            </a:r>
            <a:endParaRPr lang="en-US" dirty="0"/>
          </a:p>
          <a:p>
            <a:r>
              <a:rPr lang="en-US" dirty="0" smtClean="0"/>
              <a:t>p2 - Provisioning and Update</a:t>
            </a:r>
            <a:endParaRPr lang="en-US" dirty="0"/>
          </a:p>
          <a:p>
            <a:r>
              <a:rPr lang="en-US" dirty="0" smtClean="0"/>
              <a:t>Headless build</a:t>
            </a:r>
          </a:p>
          <a:p>
            <a:r>
              <a:rPr lang="en-US" dirty="0" smtClean="0"/>
              <a:t>Wrap-up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The Next Generation – P2</a:t>
            </a:r>
          </a:p>
        </p:txBody>
      </p:sp>
      <p:pic>
        <p:nvPicPr>
          <p:cNvPr id="6" name="Picture 2" descr="R2D2"/>
          <p:cNvPicPr>
            <a:picLocks noGrp="1" noChangeAspect="1" noChangeArrowheads="1"/>
          </p:cNvPicPr>
          <p:nvPr>
            <p:ph idx="4294967295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98019" y="1031875"/>
            <a:ext cx="2747963" cy="4052888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3151163" y="5254283"/>
            <a:ext cx="2665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RCP-P2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p2 is the new Eclipse provisioning system</a:t>
            </a:r>
          </a:p>
          <a:p>
            <a:r>
              <a:rPr lang="en-US" dirty="0" smtClean="0"/>
              <a:t>Introduced with version 3.4</a:t>
            </a:r>
          </a:p>
          <a:p>
            <a:r>
              <a:rPr lang="en-US" dirty="0" smtClean="0"/>
              <a:t>Replaced the old update manager</a:t>
            </a:r>
          </a:p>
          <a:p>
            <a:r>
              <a:rPr lang="en-US" dirty="0" smtClean="0"/>
              <a:t>Fixes many of the update manager’s flaws</a:t>
            </a:r>
          </a:p>
          <a:p>
            <a:r>
              <a:rPr lang="en-US" dirty="0" smtClean="0"/>
              <a:t>Has many new features (see next slides)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2EEC91-8B3F-4326-B562-12F5A55A689F}" type="slidenum">
              <a:rPr lang="en-US" smtClean="0"/>
              <a:pPr/>
              <a:t>135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p2 Overview</a:t>
            </a:r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Cleaner end-user workflows</a:t>
            </a:r>
          </a:p>
          <a:p>
            <a:r>
              <a:rPr lang="en-US" dirty="0" smtClean="0"/>
              <a:t>Faster downloads through multi-threading</a:t>
            </a:r>
          </a:p>
          <a:p>
            <a:r>
              <a:rPr lang="en-US" dirty="0" smtClean="0"/>
              <a:t>Installers can be run as a regular Java application </a:t>
            </a:r>
            <a:br>
              <a:rPr lang="en-US" dirty="0" smtClean="0"/>
            </a:br>
            <a:r>
              <a:rPr lang="en-US" dirty="0" smtClean="0"/>
              <a:t>or using Java Web Start</a:t>
            </a:r>
          </a:p>
          <a:p>
            <a:r>
              <a:rPr lang="en-US" dirty="0" smtClean="0"/>
              <a:t>Can manage complete installation</a:t>
            </a:r>
            <a:br>
              <a:rPr lang="en-US" dirty="0" smtClean="0"/>
            </a:br>
            <a:r>
              <a:rPr lang="en-US" dirty="0" smtClean="0"/>
              <a:t>(.exe, .</a:t>
            </a:r>
            <a:r>
              <a:rPr lang="en-US" dirty="0" err="1" smtClean="0"/>
              <a:t>ini</a:t>
            </a:r>
            <a:r>
              <a:rPr lang="en-US" dirty="0" smtClean="0"/>
              <a:t>, etc.)</a:t>
            </a:r>
          </a:p>
          <a:p>
            <a:r>
              <a:rPr lang="en-US" dirty="0" smtClean="0"/>
              <a:t>Can manage and update an Eclipse/RCP instance without running it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E2EEC91-8B3F-4326-B562-12F5A55A689F}" type="slidenum">
              <a:rPr lang="en-US" smtClean="0"/>
              <a:pPr>
                <a:defRPr/>
              </a:pPr>
              <a:t>136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mtClean="0"/>
              <a:t>P2 Features (1)</a:t>
            </a:r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Automatically picks the best available mirror</a:t>
            </a:r>
          </a:p>
          <a:p>
            <a:r>
              <a:rPr lang="en-US" dirty="0" smtClean="0"/>
              <a:t>Automatic retry of downloads</a:t>
            </a:r>
          </a:p>
          <a:p>
            <a:r>
              <a:rPr lang="en-US" dirty="0" smtClean="0"/>
              <a:t>Sharing of plug-ins across multiple eclipse instances </a:t>
            </a:r>
            <a:br>
              <a:rPr lang="en-US" dirty="0" smtClean="0"/>
            </a:br>
            <a:r>
              <a:rPr lang="en-US" dirty="0" smtClean="0"/>
              <a:t>(bundle pooling)</a:t>
            </a:r>
          </a:p>
          <a:p>
            <a:r>
              <a:rPr lang="en-US" dirty="0" smtClean="0"/>
              <a:t>Easy creation of headless and custom update user interfaces</a:t>
            </a:r>
          </a:p>
          <a:p>
            <a:r>
              <a:rPr lang="en-US" dirty="0" smtClean="0"/>
              <a:t>Validates plug-in inter-dependencies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E2EEC91-8B3F-4326-B562-12F5A55A689F}" type="slidenum">
              <a:rPr lang="en-US" smtClean="0"/>
              <a:pPr>
                <a:defRPr/>
              </a:pPr>
              <a:t>137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mtClean="0"/>
              <a:t>P2 Features (2)</a:t>
            </a:r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Greater Goals</a:t>
            </a:r>
          </a:p>
          <a:p>
            <a:pPr lvl="1" eaLnBrk="1" hangingPunct="1"/>
            <a:r>
              <a:rPr lang="en-US" dirty="0" smtClean="0"/>
              <a:t>The benefits of RCP but no complicated management</a:t>
            </a:r>
          </a:p>
          <a:p>
            <a:pPr lvl="1" eaLnBrk="1" hangingPunct="1"/>
            <a:r>
              <a:rPr lang="en-US" dirty="0" smtClean="0"/>
              <a:t>Enable Enterprise Client Management</a:t>
            </a:r>
          </a:p>
          <a:p>
            <a:pPr lvl="1" eaLnBrk="1" hangingPunct="1"/>
            <a:r>
              <a:rPr lang="en-US" dirty="0" smtClean="0"/>
              <a:t>Easy installation and easy updates</a:t>
            </a:r>
          </a:p>
          <a:p>
            <a:pPr lvl="1" eaLnBrk="1" hangingPunct="1"/>
            <a:r>
              <a:rPr lang="en-US" dirty="0" smtClean="0"/>
              <a:t>Revert to a previous version</a:t>
            </a:r>
          </a:p>
          <a:p>
            <a:pPr eaLnBrk="1" hangingPunct="1"/>
            <a:r>
              <a:rPr lang="en-US" dirty="0" smtClean="0"/>
              <a:t>Installation</a:t>
            </a:r>
          </a:p>
          <a:p>
            <a:pPr lvl="1" eaLnBrk="1" hangingPunct="1"/>
            <a:r>
              <a:rPr lang="en-US" dirty="0" smtClean="0"/>
              <a:t>Roll out across the network</a:t>
            </a:r>
          </a:p>
          <a:p>
            <a:pPr lvl="1" eaLnBrk="1" hangingPunct="1"/>
            <a:r>
              <a:rPr lang="en-US" dirty="0" smtClean="0"/>
              <a:t>Use the P2 Installer</a:t>
            </a:r>
          </a:p>
          <a:p>
            <a:pPr eaLnBrk="1" hangingPunct="1"/>
            <a:r>
              <a:rPr lang="en-US" dirty="0" smtClean="0"/>
              <a:t>Update</a:t>
            </a:r>
          </a:p>
          <a:p>
            <a:pPr lvl="1" eaLnBrk="1" hangingPunct="1"/>
            <a:r>
              <a:rPr lang="en-US" dirty="0" smtClean="0"/>
              <a:t>Update from within the client</a:t>
            </a:r>
          </a:p>
          <a:p>
            <a:pPr lvl="1" eaLnBrk="1" hangingPunct="1"/>
            <a:r>
              <a:rPr lang="en-US" dirty="0" smtClean="0"/>
              <a:t>Perform stealth updates</a:t>
            </a:r>
          </a:p>
        </p:txBody>
      </p:sp>
      <p:sp>
        <p:nvSpPr>
          <p:cNvPr id="23556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P2 &amp; RCP – What are the Goals?</a:t>
            </a:r>
          </a:p>
        </p:txBody>
      </p:sp>
      <p:sp>
        <p:nvSpPr>
          <p:cNvPr id="23555" name="Foliennummernplatzhalter 2"/>
          <p:cNvSpPr txBox="1">
            <a:spLocks noGrp="1"/>
          </p:cNvSpPr>
          <p:nvPr/>
        </p:nvSpPr>
        <p:spPr bwMode="auto">
          <a:xfrm>
            <a:off x="4035425" y="6350000"/>
            <a:ext cx="107315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fld id="{BD47B2E4-A0F3-48D6-A811-A6FE5B61CE58}" type="slidenum">
              <a:rPr lang="de-DE" sz="1400"/>
              <a:pPr algn="ctr"/>
              <a:t>138</a:t>
            </a:fld>
            <a:endParaRPr lang="de-DE" sz="140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43864" y="2519879"/>
            <a:ext cx="4084320" cy="3063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reflection blurRad="6350" stA="52000" endA="300" endPos="35000" dir="5400000" sy="-100000" algn="bl" rotWithShape="0"/>
          </a:effectLst>
          <a:scene3d>
            <a:camera prst="perspectiveLeft"/>
            <a:lightRig rig="threePt" dir="t"/>
          </a:scene3d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A Feature…</a:t>
            </a:r>
          </a:p>
          <a:p>
            <a:pPr lvl="1" eaLnBrk="1" hangingPunct="1"/>
            <a:r>
              <a:rPr lang="en-US" dirty="0" smtClean="0"/>
              <a:t>Is a list of Plug-ins, effectively it groups them</a:t>
            </a:r>
          </a:p>
          <a:p>
            <a:pPr lvl="1" eaLnBrk="1" hangingPunct="1"/>
            <a:r>
              <a:rPr lang="en-US" dirty="0" smtClean="0"/>
              <a:t>Can be used in product definitions</a:t>
            </a:r>
          </a:p>
          <a:p>
            <a:pPr lvl="1" eaLnBrk="1" hangingPunct="1"/>
            <a:r>
              <a:rPr lang="en-US" dirty="0" smtClean="0"/>
              <a:t>Can be used to modularize our application</a:t>
            </a:r>
          </a:p>
        </p:txBody>
      </p:sp>
      <p:sp>
        <p:nvSpPr>
          <p:cNvPr id="24580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Easy Management with Features I</a:t>
            </a:r>
          </a:p>
        </p:txBody>
      </p:sp>
      <p:sp>
        <p:nvSpPr>
          <p:cNvPr id="24579" name="Foliennummernplatzhalter 2"/>
          <p:cNvSpPr txBox="1">
            <a:spLocks noGrp="1"/>
          </p:cNvSpPr>
          <p:nvPr/>
        </p:nvSpPr>
        <p:spPr bwMode="auto">
          <a:xfrm>
            <a:off x="4035425" y="6350000"/>
            <a:ext cx="107315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fld id="{C6635A7E-4E2F-4404-A0D1-31AA04B5193C}" type="slidenum">
              <a:rPr lang="de-DE" sz="1400"/>
              <a:pPr algn="ctr"/>
              <a:t>139</a:t>
            </a:fld>
            <a:endParaRPr lang="de-DE" sz="140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04941" y="3063300"/>
            <a:ext cx="3934118" cy="29431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 smtClean="0"/>
              <a:t>Two ways for Eclipse based applications:</a:t>
            </a:r>
          </a:p>
          <a:p>
            <a:pPr lvl="1"/>
            <a:r>
              <a:rPr lang="en-US" noProof="0" dirty="0" smtClean="0"/>
              <a:t>Extension registry </a:t>
            </a:r>
          </a:p>
          <a:p>
            <a:pPr lvl="1"/>
            <a:r>
              <a:rPr lang="en-US" noProof="0" dirty="0" smtClean="0"/>
              <a:t>OSGi Services (whiteboard pattern)</a:t>
            </a:r>
          </a:p>
          <a:p>
            <a:r>
              <a:rPr lang="en-US" noProof="0" dirty="0" smtClean="0"/>
              <a:t>First one is standard in case of Eclipse</a:t>
            </a:r>
          </a:p>
          <a:p>
            <a:r>
              <a:rPr lang="en-US" noProof="0" dirty="0" smtClean="0"/>
              <a:t>What to choose depends on actual requirements</a:t>
            </a:r>
          </a:p>
          <a:p>
            <a:pPr lvl="1"/>
            <a:r>
              <a:rPr lang="en-US" noProof="0" dirty="0" smtClean="0"/>
              <a:t>Metadata injection</a:t>
            </a:r>
            <a:endParaRPr lang="en-US" noProof="0" dirty="0"/>
          </a:p>
          <a:p>
            <a:pPr lvl="1"/>
            <a:r>
              <a:rPr lang="en-US" noProof="0" dirty="0" err="1" smtClean="0"/>
              <a:t>Runnable</a:t>
            </a:r>
            <a:r>
              <a:rPr lang="en-US" noProof="0" dirty="0" smtClean="0"/>
              <a:t> code injection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Implementing Extensions</a:t>
            </a:r>
            <a:endParaRPr lang="en-US" noProof="0" dirty="0"/>
          </a:p>
        </p:txBody>
      </p:sp>
      <p:sp>
        <p:nvSpPr>
          <p:cNvPr id="4" name="Slide Number Placeholder 7"/>
          <p:cNvSpPr>
            <a:spLocks noGrp="1"/>
          </p:cNvSpPr>
          <p:nvPr>
            <p:ph type="sldNum" sz="quarter" idx="10"/>
          </p:nvPr>
        </p:nvSpPr>
        <p:spPr>
          <a:xfrm>
            <a:off x="4036215" y="6350023"/>
            <a:ext cx="1071570" cy="365125"/>
          </a:xfrm>
        </p:spPr>
        <p:txBody>
          <a:bodyPr/>
          <a:lstStyle/>
          <a:p>
            <a:fld id="{4E2EEC91-8B3F-4326-B562-12F5A55A689F}" type="slidenum">
              <a:rPr lang="en-US" smtClean="0"/>
              <a:pPr/>
              <a:t>14</a:t>
            </a:fld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Our application consists of the following features: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net.eclipestraining.contacts.feature</a:t>
            </a:r>
            <a:endParaRPr lang="en-US" dirty="0" smtClean="0">
              <a:latin typeface="Courier New" pitchFamily="49" charset="0"/>
              <a:cs typeface="Courier New" pitchFamily="49" charset="0"/>
              <a:sym typeface="Wingdings" pitchFamily="2" charset="2"/>
            </a:endParaRPr>
          </a:p>
          <a:p>
            <a:pPr lvl="2"/>
            <a:r>
              <a:rPr lang="en-US" dirty="0" smtClean="0"/>
              <a:t>Contains all our domain Plug-ins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org.eclipse.rcp</a:t>
            </a:r>
          </a:p>
          <a:p>
            <a:pPr lvl="2"/>
            <a:r>
              <a:rPr lang="en-US" dirty="0" smtClean="0"/>
              <a:t>Contains all RCP Plug-ins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org.eclipse.equinox.p2.user.ui</a:t>
            </a:r>
          </a:p>
          <a:p>
            <a:pPr lvl="2"/>
            <a:r>
              <a:rPr lang="en-US" dirty="0" smtClean="0"/>
              <a:t>Contains the update UI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org.eclipse.help</a:t>
            </a:r>
            <a:endParaRPr lang="en-US" dirty="0" smtClean="0">
              <a:latin typeface="Courier New" pitchFamily="49" charset="0"/>
              <a:cs typeface="Courier New" pitchFamily="49" charset="0"/>
              <a:sym typeface="Wingdings" pitchFamily="2" charset="2"/>
            </a:endParaRPr>
          </a:p>
          <a:p>
            <a:pPr lvl="2"/>
            <a:r>
              <a:rPr lang="en-US" dirty="0" smtClean="0"/>
              <a:t>Contains the plug-ins of the help system</a:t>
            </a:r>
          </a:p>
        </p:txBody>
      </p:sp>
      <p:sp>
        <p:nvSpPr>
          <p:cNvPr id="24580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Easy Management with Features II</a:t>
            </a:r>
          </a:p>
        </p:txBody>
      </p:sp>
      <p:sp>
        <p:nvSpPr>
          <p:cNvPr id="24579" name="Foliennummernplatzhalter 2"/>
          <p:cNvSpPr txBox="1">
            <a:spLocks noGrp="1"/>
          </p:cNvSpPr>
          <p:nvPr/>
        </p:nvSpPr>
        <p:spPr bwMode="auto">
          <a:xfrm>
            <a:off x="4035425" y="6350000"/>
            <a:ext cx="107315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fld id="{C6635A7E-4E2F-4404-A0D1-31AA04B5193C}" type="slidenum">
              <a:rPr lang="de-DE" sz="1400"/>
              <a:pPr algn="ctr"/>
              <a:t>140</a:t>
            </a:fld>
            <a:endParaRPr lang="de-DE" sz="140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608100" y="3203794"/>
            <a:ext cx="3029484" cy="26804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Foliennummernplatzhalter 2"/>
          <p:cNvSpPr txBox="1">
            <a:spLocks noGrp="1"/>
          </p:cNvSpPr>
          <p:nvPr/>
        </p:nvSpPr>
        <p:spPr bwMode="auto">
          <a:xfrm>
            <a:off x="4035425" y="6350000"/>
            <a:ext cx="107315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fld id="{FA36AF59-0CAC-45A2-8368-275913ED675E}" type="slidenum">
              <a:rPr lang="de-DE" sz="1400"/>
              <a:pPr algn="ctr"/>
              <a:t>141</a:t>
            </a:fld>
            <a:endParaRPr lang="de-DE" sz="140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Char char="»"/>
            </a:pPr>
            <a:r>
              <a:rPr lang="en-US" dirty="0" smtClean="0"/>
              <a:t>Export the product and generate a Metadata repository</a:t>
            </a:r>
          </a:p>
          <a:p>
            <a:pPr>
              <a:buFont typeface="Arial" charset="0"/>
              <a:buChar char="»"/>
            </a:pPr>
            <a:r>
              <a:rPr lang="en-US" dirty="0" smtClean="0"/>
              <a:t>Point your product to the generated repository</a:t>
            </a:r>
          </a:p>
          <a:p>
            <a:pPr>
              <a:buFont typeface="Arial" charset="0"/>
              <a:buChar char="»"/>
            </a:pPr>
            <a:r>
              <a:rPr lang="en-US" dirty="0" smtClean="0"/>
              <a:t>Change the product’s code</a:t>
            </a:r>
          </a:p>
          <a:p>
            <a:pPr>
              <a:buFont typeface="Arial" charset="0"/>
              <a:buChar char="»"/>
            </a:pPr>
            <a:r>
              <a:rPr lang="en-US" dirty="0" smtClean="0"/>
              <a:t>Re-export the product and re-generate the Metadata repository</a:t>
            </a:r>
          </a:p>
          <a:p>
            <a:pPr>
              <a:buFont typeface="Arial" charset="0"/>
              <a:buChar char="»"/>
            </a:pPr>
            <a:r>
              <a:rPr lang="en-US" dirty="0" smtClean="0"/>
              <a:t>Update the product from the running application</a:t>
            </a:r>
          </a:p>
        </p:txBody>
      </p:sp>
      <p:sp>
        <p:nvSpPr>
          <p:cNvPr id="25603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P2-ify the application</a:t>
            </a:r>
          </a:p>
        </p:txBody>
      </p:sp>
      <p:sp>
        <p:nvSpPr>
          <p:cNvPr id="25604" name="Inhaltsplatzhalter 1"/>
          <p:cNvSpPr>
            <a:spLocks/>
          </p:cNvSpPr>
          <p:nvPr/>
        </p:nvSpPr>
        <p:spPr bwMode="auto">
          <a:xfrm>
            <a:off x="404813" y="863600"/>
            <a:ext cx="8229600" cy="5092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ts val="1200"/>
              </a:spcBef>
              <a:buFont typeface="Arial" charset="0"/>
              <a:buChar char="»"/>
            </a:pPr>
            <a:endParaRPr lang="en-US" sz="2000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Setting the Default p2 Update Site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</a:t>
            </a:r>
            <a:r>
              <a:rPr lang="en-US" dirty="0" err="1" smtClean="0"/>
              <a:t>touchpoint</a:t>
            </a:r>
            <a:r>
              <a:rPr lang="en-US" dirty="0" smtClean="0"/>
              <a:t> instructions</a:t>
            </a:r>
          </a:p>
          <a:p>
            <a:r>
              <a:rPr lang="en-US" dirty="0" smtClean="0"/>
              <a:t>Create file p2.inf in the plug-in of your product configuration</a:t>
            </a:r>
          </a:p>
          <a:p>
            <a:r>
              <a:rPr lang="en-US" dirty="0" smtClean="0"/>
              <a:t>Example:</a:t>
            </a:r>
            <a:br>
              <a:rPr lang="en-US" dirty="0" smtClean="0"/>
            </a:br>
            <a:endParaRPr lang="en-US" dirty="0" smtClean="0"/>
          </a:p>
          <a:p>
            <a:pPr>
              <a:buNone/>
            </a:pPr>
            <a:r>
              <a:rPr lang="fr-FR" sz="1800" dirty="0" err="1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instructions.configure</a:t>
            </a:r>
            <a:r>
              <a:rPr lang="fr-FR" sz="1800" dirty="0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=\ </a:t>
            </a:r>
            <a:r>
              <a:rPr lang="fr-FR" sz="1800" dirty="0" err="1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addRepository</a:t>
            </a:r>
            <a:r>
              <a:rPr lang="fr-FR" sz="1800" dirty="0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(type:0,</a:t>
            </a:r>
            <a:r>
              <a:rPr lang="fr-FR" sz="1800" dirty="0" err="1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location:http</a:t>
            </a:r>
            <a:r>
              <a:rPr lang="fr-FR" sz="1800" dirty="0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${#58}//max-server.myftp.org/mp3m/</a:t>
            </a:r>
            <a:r>
              <a:rPr lang="fr-FR" sz="1800" dirty="0" err="1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repository</a:t>
            </a:r>
            <a:r>
              <a:rPr lang="fr-FR" sz="1800" dirty="0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);\</a:t>
            </a:r>
          </a:p>
          <a:p>
            <a:pPr>
              <a:buNone/>
            </a:pPr>
            <a:r>
              <a:rPr lang="fr-FR" sz="1800" dirty="0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	</a:t>
            </a:r>
            <a:r>
              <a:rPr lang="fr-FR" sz="1800" dirty="0" err="1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addRepository</a:t>
            </a:r>
            <a:r>
              <a:rPr lang="fr-FR" sz="1800" dirty="0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(type:1,</a:t>
            </a:r>
            <a:r>
              <a:rPr lang="fr-FR" sz="1800" dirty="0" err="1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location:http</a:t>
            </a:r>
            <a:r>
              <a:rPr lang="fr-FR" sz="1800" dirty="0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${#58}//max-server.myftp.org/mp3m/</a:t>
            </a:r>
            <a:r>
              <a:rPr lang="fr-FR" sz="1800" dirty="0" err="1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repository</a:t>
            </a:r>
            <a:r>
              <a:rPr lang="fr-FR" sz="1800" dirty="0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);</a:t>
            </a:r>
            <a:endParaRPr lang="en-US" sz="1800" dirty="0">
              <a:latin typeface="Courier New" pitchFamily="49" charset="0"/>
              <a:cs typeface="Courier New" pitchFamily="49" charset="0"/>
              <a:sym typeface="Wingdings" pitchFamily="2" charset="2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E2EEC91-8B3F-4326-B562-12F5A55A689F}" type="slidenum">
              <a:rPr lang="en-US" smtClean="0"/>
              <a:pPr>
                <a:defRPr/>
              </a:pPr>
              <a:t>142</a:t>
            </a:fld>
            <a:endParaRPr lang="en-US" dirty="0"/>
          </a:p>
        </p:txBody>
      </p:sp>
    </p:spTree>
  </p:cSld>
  <p:clrMapOvr>
    <a:masterClrMapping/>
  </p:clrMapOvr>
  <p:transition/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Inhaltsplatzhalter 1"/>
          <p:cNvSpPr>
            <a:spLocks noGrp="1"/>
          </p:cNvSpPr>
          <p:nvPr>
            <p:ph idx="4294967295"/>
          </p:nvPr>
        </p:nvSpPr>
        <p:spPr>
          <a:xfrm>
            <a:off x="457200" y="1125538"/>
            <a:ext cx="8267700" cy="4967287"/>
          </a:xfrm>
        </p:spPr>
        <p:txBody>
          <a:bodyPr>
            <a:normAutofit/>
          </a:bodyPr>
          <a:lstStyle/>
          <a:p>
            <a:pPr eaLnBrk="1" hangingPunct="1"/>
            <a:r>
              <a:rPr lang="en-US" dirty="0" smtClean="0"/>
              <a:t>Step 1: Add the help menu and the about dialog in the commands Plug-in:</a:t>
            </a:r>
          </a:p>
          <a:p>
            <a:pPr lvl="1" eaLnBrk="1" hangingPunct="1"/>
            <a:r>
              <a:rPr lang="en-US" dirty="0" smtClean="0"/>
              <a:t>Add the command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org.eclipse.ui.help.aboutAction</a:t>
            </a:r>
            <a:r>
              <a:rPr lang="en-US" dirty="0" smtClean="0"/>
              <a:t> to the help menu</a:t>
            </a:r>
          </a:p>
          <a:p>
            <a:pPr lvl="1" eaLnBrk="1" hangingPunct="1"/>
            <a:r>
              <a:rPr lang="en-US" dirty="0" smtClean="0"/>
              <a:t>Run and check if it is available</a:t>
            </a:r>
          </a:p>
          <a:p>
            <a:pPr eaLnBrk="1" hangingPunct="1"/>
            <a:r>
              <a:rPr lang="en-US" dirty="0" smtClean="0"/>
              <a:t>Step 2: Create a Feature project if you did not already do so:</a:t>
            </a:r>
          </a:p>
          <a:p>
            <a:pPr lvl="1" eaLnBrk="1" hangingPunct="1"/>
            <a:r>
              <a:rPr lang="en-US" dirty="0" smtClean="0"/>
              <a:t>File </a:t>
            </a:r>
            <a:r>
              <a:rPr lang="en-US" dirty="0" smtClean="0">
                <a:sym typeface="Wingdings" pitchFamily="2" charset="2"/>
              </a:rPr>
              <a:t> </a:t>
            </a:r>
            <a:r>
              <a:rPr lang="en-US" dirty="0" smtClean="0"/>
              <a:t>New… </a:t>
            </a:r>
            <a:r>
              <a:rPr lang="en-US" dirty="0" smtClean="0">
                <a:sym typeface="Wingdings" pitchFamily="2" charset="2"/>
              </a:rPr>
              <a:t> </a:t>
            </a:r>
            <a:r>
              <a:rPr lang="en-US" dirty="0" smtClean="0"/>
              <a:t>Project… </a:t>
            </a:r>
            <a:r>
              <a:rPr lang="en-US" dirty="0" smtClean="0">
                <a:sym typeface="Wingdings" pitchFamily="2" charset="2"/>
              </a:rPr>
              <a:t> </a:t>
            </a:r>
            <a:r>
              <a:rPr lang="en-US" dirty="0" smtClean="0"/>
              <a:t>Feature Project</a:t>
            </a:r>
          </a:p>
          <a:p>
            <a:pPr lvl="1" eaLnBrk="1" hangingPunct="1"/>
            <a:r>
              <a:rPr lang="en-US" dirty="0" smtClean="0">
                <a:sym typeface="Wingdings" pitchFamily="2" charset="2"/>
              </a:rPr>
              <a:t>ID: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net.eclipsetraining.contacts.feature</a:t>
            </a:r>
            <a:endParaRPr lang="en-US" dirty="0" smtClean="0">
              <a:latin typeface="Courier New" pitchFamily="49" charset="0"/>
              <a:cs typeface="Courier New" pitchFamily="49" charset="0"/>
              <a:sym typeface="Wingdings" pitchFamily="2" charset="2"/>
            </a:endParaRPr>
          </a:p>
          <a:p>
            <a:pPr lvl="1" eaLnBrk="1" hangingPunct="1"/>
            <a:r>
              <a:rPr lang="en-US" dirty="0" smtClean="0">
                <a:sym typeface="Wingdings" pitchFamily="2" charset="2"/>
              </a:rPr>
              <a:t>Version: </a:t>
            </a:r>
            <a:r>
              <a:rPr lang="en-US" dirty="0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1.0.0</a:t>
            </a:r>
          </a:p>
          <a:p>
            <a:pPr lvl="1" eaLnBrk="1" hangingPunct="1"/>
            <a:r>
              <a:rPr lang="en-US" dirty="0" smtClean="0"/>
              <a:t>Branding Plug-in: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net.eclipsetraining.contacts.application</a:t>
            </a:r>
            <a:endParaRPr lang="en-US" dirty="0" smtClean="0">
              <a:latin typeface="Courier New" pitchFamily="49" charset="0"/>
              <a:cs typeface="Courier New" pitchFamily="49" charset="0"/>
              <a:sym typeface="Wingdings" pitchFamily="2" charset="2"/>
            </a:endParaRPr>
          </a:p>
          <a:p>
            <a:r>
              <a:rPr lang="en-US" dirty="0" smtClean="0"/>
              <a:t>Step 3: Add all our Plug-ins to the list in the “Plug-ins” tab plus</a:t>
            </a:r>
            <a:r>
              <a:rPr lang="en-US" dirty="0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org.eclipse.ui.views</a:t>
            </a:r>
            <a:r>
              <a:rPr lang="en-US" dirty="0" smtClean="0">
                <a:sym typeface="Wingdings" pitchFamily="2" charset="2"/>
              </a:rPr>
              <a:t> and</a:t>
            </a:r>
            <a:r>
              <a:rPr lang="en-US" dirty="0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org.eclipse.ui.forms</a:t>
            </a:r>
            <a:endParaRPr lang="en-US" dirty="0" smtClean="0"/>
          </a:p>
          <a:p>
            <a:pPr lvl="1" eaLnBrk="1" hangingPunct="1"/>
            <a:endParaRPr lang="en-US" dirty="0" smtClean="0">
              <a:latin typeface="Courier New" pitchFamily="49" charset="0"/>
              <a:cs typeface="Courier New" pitchFamily="49" charset="0"/>
              <a:sym typeface="Wingdings" pitchFamily="2" charset="2"/>
            </a:endParaRPr>
          </a:p>
          <a:p>
            <a:pPr eaLnBrk="1" hangingPunct="1">
              <a:buNone/>
            </a:pPr>
            <a:endParaRPr lang="en-US" dirty="0" smtClean="0"/>
          </a:p>
        </p:txBody>
      </p:sp>
      <p:sp>
        <p:nvSpPr>
          <p:cNvPr id="26627" name="Foliennummernplatzhalter 2"/>
          <p:cNvSpPr txBox="1">
            <a:spLocks noGrp="1"/>
          </p:cNvSpPr>
          <p:nvPr/>
        </p:nvSpPr>
        <p:spPr bwMode="auto">
          <a:xfrm>
            <a:off x="4035425" y="6350000"/>
            <a:ext cx="107315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fld id="{3C77EF2F-F834-46F5-B5F7-7FD898CFAFB6}" type="slidenum">
              <a:rPr lang="de-DE" sz="1400"/>
              <a:pPr algn="ctr"/>
              <a:t>143</a:t>
            </a:fld>
            <a:endParaRPr lang="de-DE" sz="1400"/>
          </a:p>
        </p:txBody>
      </p:sp>
      <p:sp>
        <p:nvSpPr>
          <p:cNvPr id="26628" name="Titel 3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Lab Tasks I: Prepare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Inhaltsplatzhalter 1"/>
          <p:cNvSpPr>
            <a:spLocks noGrp="1"/>
          </p:cNvSpPr>
          <p:nvPr>
            <p:ph idx="4294967295"/>
          </p:nvPr>
        </p:nvSpPr>
        <p:spPr>
          <a:xfrm>
            <a:off x="457200" y="1125538"/>
            <a:ext cx="8229600" cy="4967287"/>
          </a:xfrm>
        </p:spPr>
        <p:txBody>
          <a:bodyPr>
            <a:normAutofit/>
          </a:bodyPr>
          <a:lstStyle/>
          <a:p>
            <a:pPr eaLnBrk="1" hangingPunct="1"/>
            <a:r>
              <a:rPr lang="en-US" dirty="0" smtClean="0"/>
              <a:t>Step 4: Press “Synchronize” on the overview tab</a:t>
            </a:r>
          </a:p>
          <a:p>
            <a:pPr lvl="1" eaLnBrk="1" hangingPunct="1"/>
            <a:r>
              <a:rPr lang="en-US" dirty="0" smtClean="0"/>
              <a:t>Choose “Force feature version into plug-ins and fragment manifests”</a:t>
            </a:r>
          </a:p>
          <a:p>
            <a:pPr lvl="1" eaLnBrk="1" hangingPunct="1"/>
            <a:r>
              <a:rPr lang="en-US" dirty="0" smtClean="0"/>
              <a:t>This will synchronize the Feature’s version number across the Plug-ins</a:t>
            </a:r>
          </a:p>
          <a:p>
            <a:r>
              <a:rPr lang="en-US" dirty="0" smtClean="0"/>
              <a:t>Step 5: Change the product configuration</a:t>
            </a:r>
          </a:p>
          <a:p>
            <a:pPr lvl="1"/>
            <a:r>
              <a:rPr lang="en-US" dirty="0" smtClean="0"/>
              <a:t>Specify the version number </a:t>
            </a:r>
            <a:r>
              <a:rPr lang="en-US" dirty="0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1.0.0</a:t>
            </a:r>
          </a:p>
          <a:p>
            <a:pPr lvl="1"/>
            <a:r>
              <a:rPr lang="en-US" dirty="0" smtClean="0"/>
              <a:t>Specify “The product configuration is based on” Features.</a:t>
            </a:r>
          </a:p>
          <a:p>
            <a:pPr lvl="1"/>
            <a:r>
              <a:rPr lang="en-US" dirty="0" smtClean="0"/>
              <a:t>On the Configuration Tab add the four features:</a:t>
            </a:r>
          </a:p>
          <a:p>
            <a:pPr lvl="2"/>
            <a:r>
              <a:rPr lang="en-US" sz="1800" dirty="0" err="1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net.eclipsetraining.contacts.feature</a:t>
            </a:r>
            <a:endParaRPr lang="en-US" sz="1800" dirty="0" smtClean="0">
              <a:latin typeface="Courier New" pitchFamily="49" charset="0"/>
              <a:cs typeface="Courier New" pitchFamily="49" charset="0"/>
              <a:sym typeface="Wingdings" pitchFamily="2" charset="2"/>
            </a:endParaRPr>
          </a:p>
          <a:p>
            <a:pPr lvl="2"/>
            <a:r>
              <a:rPr lang="en-US" sz="1800" dirty="0" err="1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org.eclipse.rcp</a:t>
            </a:r>
            <a:endParaRPr lang="en-US" sz="1800" dirty="0" smtClean="0">
              <a:latin typeface="Courier New" pitchFamily="49" charset="0"/>
              <a:cs typeface="Courier New" pitchFamily="49" charset="0"/>
              <a:sym typeface="Wingdings" pitchFamily="2" charset="2"/>
            </a:endParaRPr>
          </a:p>
          <a:p>
            <a:pPr lvl="2"/>
            <a:r>
              <a:rPr lang="en-US" sz="1800" dirty="0" err="1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org.eclipse.help</a:t>
            </a:r>
            <a:endParaRPr lang="en-US" sz="1800" dirty="0" smtClean="0">
              <a:latin typeface="Courier New" pitchFamily="49" charset="0"/>
              <a:cs typeface="Courier New" pitchFamily="49" charset="0"/>
              <a:sym typeface="Wingdings" pitchFamily="2" charset="2"/>
            </a:endParaRPr>
          </a:p>
          <a:p>
            <a:pPr lvl="2"/>
            <a:r>
              <a:rPr lang="en-US" sz="1800" dirty="0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org.eclipse.equinox.p2.user.ui</a:t>
            </a:r>
          </a:p>
          <a:p>
            <a:pPr lvl="1"/>
            <a:r>
              <a:rPr lang="en-US" dirty="0" smtClean="0"/>
              <a:t>Specify an image and text for the about dialog</a:t>
            </a:r>
          </a:p>
        </p:txBody>
      </p:sp>
      <p:sp>
        <p:nvSpPr>
          <p:cNvPr id="26627" name="Foliennummernplatzhalter 2"/>
          <p:cNvSpPr txBox="1">
            <a:spLocks noGrp="1"/>
          </p:cNvSpPr>
          <p:nvPr/>
        </p:nvSpPr>
        <p:spPr bwMode="auto">
          <a:xfrm>
            <a:off x="4035425" y="6350000"/>
            <a:ext cx="107315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fld id="{3C77EF2F-F834-46F5-B5F7-7FD898CFAFB6}" type="slidenum">
              <a:rPr lang="de-DE" sz="1400"/>
              <a:pPr algn="ctr"/>
              <a:t>144</a:t>
            </a:fld>
            <a:endParaRPr lang="de-DE" sz="1400"/>
          </a:p>
        </p:txBody>
      </p:sp>
      <p:sp>
        <p:nvSpPr>
          <p:cNvPr id="26628" name="Titel 3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Lab Tasks II: Prepare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Inhaltsplatzhalter 1"/>
          <p:cNvSpPr>
            <a:spLocks noGrp="1"/>
          </p:cNvSpPr>
          <p:nvPr>
            <p:ph idx="4294967295"/>
          </p:nvPr>
        </p:nvSpPr>
        <p:spPr>
          <a:xfrm>
            <a:off x="457200" y="1125538"/>
            <a:ext cx="8229600" cy="4967287"/>
          </a:xfrm>
        </p:spPr>
        <p:txBody>
          <a:bodyPr>
            <a:normAutofit/>
          </a:bodyPr>
          <a:lstStyle/>
          <a:p>
            <a:r>
              <a:rPr lang="en-US" dirty="0" smtClean="0"/>
              <a:t>Step 6: Export the product</a:t>
            </a:r>
          </a:p>
          <a:p>
            <a:pPr lvl="1"/>
            <a:r>
              <a:rPr lang="en-US" dirty="0" smtClean="0"/>
              <a:t>Specify “Generate Metadata repository”</a:t>
            </a:r>
          </a:p>
          <a:p>
            <a:pPr lvl="1"/>
            <a:r>
              <a:rPr lang="en-US" dirty="0" smtClean="0"/>
              <a:t>Export and run the exported application</a:t>
            </a:r>
          </a:p>
          <a:p>
            <a:pPr eaLnBrk="1" hangingPunct="1"/>
            <a:r>
              <a:rPr lang="en-US" dirty="0" smtClean="0"/>
              <a:t>Step 7: Verify that…</a:t>
            </a:r>
          </a:p>
          <a:p>
            <a:pPr lvl="1" eaLnBrk="1" hangingPunct="1"/>
            <a:r>
              <a:rPr lang="en-US" dirty="0" smtClean="0"/>
              <a:t>The “Check for updates” item is available</a:t>
            </a:r>
          </a:p>
          <a:p>
            <a:pPr lvl="1" eaLnBrk="1" hangingPunct="1"/>
            <a:r>
              <a:rPr lang="en-US" dirty="0" smtClean="0"/>
              <a:t>The “Install New Software…” item is available</a:t>
            </a:r>
          </a:p>
        </p:txBody>
      </p:sp>
      <p:sp>
        <p:nvSpPr>
          <p:cNvPr id="26627" name="Foliennummernplatzhalter 2"/>
          <p:cNvSpPr txBox="1">
            <a:spLocks noGrp="1"/>
          </p:cNvSpPr>
          <p:nvPr/>
        </p:nvSpPr>
        <p:spPr bwMode="auto">
          <a:xfrm>
            <a:off x="4035425" y="6350000"/>
            <a:ext cx="107315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fld id="{3C77EF2F-F834-46F5-B5F7-7FD898CFAFB6}" type="slidenum">
              <a:rPr lang="de-DE" sz="1400"/>
              <a:pPr algn="ctr"/>
              <a:t>145</a:t>
            </a:fld>
            <a:endParaRPr lang="de-DE" sz="1400"/>
          </a:p>
        </p:txBody>
      </p:sp>
      <p:sp>
        <p:nvSpPr>
          <p:cNvPr id="26628" name="Titel 3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Lab Tasks III: Prepare</a:t>
            </a:r>
          </a:p>
        </p:txBody>
      </p:sp>
      <p:pic>
        <p:nvPicPr>
          <p:cNvPr id="1027" name="Picture 3" descr="C:\Users\thurow\Desktop\Unbenannt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96946" y="3662934"/>
            <a:ext cx="3314700" cy="1562100"/>
          </a:xfrm>
          <a:prstGeom prst="rect">
            <a:avLst/>
          </a:prstGeom>
          <a:noFill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Inhaltsplatzhalter 1"/>
          <p:cNvSpPr>
            <a:spLocks noGrp="1"/>
          </p:cNvSpPr>
          <p:nvPr>
            <p:ph idx="4294967295"/>
          </p:nvPr>
        </p:nvSpPr>
        <p:spPr>
          <a:xfrm>
            <a:off x="457200" y="1176338"/>
            <a:ext cx="8229600" cy="4967287"/>
          </a:xfrm>
        </p:spPr>
        <p:txBody>
          <a:bodyPr>
            <a:normAutofit fontScale="92500" lnSpcReduction="10000"/>
          </a:bodyPr>
          <a:lstStyle/>
          <a:p>
            <a:pPr eaLnBrk="1" hangingPunct="1"/>
            <a:r>
              <a:rPr lang="en-US" dirty="0" smtClean="0"/>
              <a:t>Step 1: Configure your application to search for new updates</a:t>
            </a:r>
          </a:p>
          <a:p>
            <a:pPr lvl="1"/>
            <a:r>
              <a:rPr lang="en-US" dirty="0" smtClean="0"/>
              <a:t>Open the “Check for Updates” item and add a new update site by opening the “Available Software Sites” preference page</a:t>
            </a:r>
          </a:p>
          <a:p>
            <a:pPr lvl="1" eaLnBrk="1" hangingPunct="1"/>
            <a:r>
              <a:rPr lang="en-US" dirty="0" smtClean="0"/>
              <a:t>Press “Add…” in order to add your contacts manager update site</a:t>
            </a:r>
          </a:p>
          <a:p>
            <a:pPr lvl="1" eaLnBrk="1" hangingPunct="1"/>
            <a:r>
              <a:rPr lang="en-US" dirty="0" smtClean="0"/>
              <a:t>Point to the “repository” directory (!!!) of your export directory</a:t>
            </a:r>
          </a:p>
          <a:p>
            <a:pPr lvl="1" eaLnBrk="1" hangingPunct="1"/>
            <a:r>
              <a:rPr lang="en-US" dirty="0" smtClean="0"/>
              <a:t>Open the “Automatic Updates” preference page and set to check for updates at startup and close the application</a:t>
            </a:r>
          </a:p>
          <a:p>
            <a:pPr eaLnBrk="1" hangingPunct="1"/>
            <a:r>
              <a:rPr lang="en-US" dirty="0" smtClean="0"/>
              <a:t>Step 2: Change the product </a:t>
            </a:r>
          </a:p>
          <a:p>
            <a:pPr lvl="1"/>
            <a:r>
              <a:rPr lang="en-US" dirty="0" smtClean="0"/>
              <a:t>Change the “About” text and the product’s name in the product definition</a:t>
            </a:r>
          </a:p>
          <a:p>
            <a:pPr lvl="1"/>
            <a:r>
              <a:rPr lang="en-US" dirty="0" smtClean="0"/>
              <a:t>Change the product version number to 2.0.0</a:t>
            </a:r>
          </a:p>
          <a:p>
            <a:pPr lvl="1"/>
            <a:r>
              <a:rPr lang="en-US" dirty="0" smtClean="0"/>
              <a:t>Change the product plug-</a:t>
            </a:r>
            <a:r>
              <a:rPr lang="en-US" dirty="0" err="1" smtClean="0"/>
              <a:t>in’s</a:t>
            </a:r>
            <a:r>
              <a:rPr lang="en-US" dirty="0" smtClean="0"/>
              <a:t> version number to 2.0.0 in </a:t>
            </a:r>
            <a:r>
              <a:rPr lang="en-US" dirty="0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plugin.xml</a:t>
            </a:r>
            <a:endParaRPr lang="en-US" dirty="0" smtClean="0"/>
          </a:p>
          <a:p>
            <a:pPr lvl="1" eaLnBrk="1" hangingPunct="1"/>
            <a:r>
              <a:rPr lang="en-US" dirty="0" smtClean="0"/>
              <a:t>Change the product plug-</a:t>
            </a:r>
            <a:r>
              <a:rPr lang="en-US" dirty="0" err="1" smtClean="0"/>
              <a:t>in’s</a:t>
            </a:r>
            <a:r>
              <a:rPr lang="en-US" dirty="0" smtClean="0"/>
              <a:t> version number to 2.0.0 in </a:t>
            </a:r>
            <a:r>
              <a:rPr lang="en-US" dirty="0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feature.xml</a:t>
            </a:r>
          </a:p>
          <a:p>
            <a:pPr lvl="1"/>
            <a:r>
              <a:rPr lang="en-US" dirty="0" smtClean="0"/>
              <a:t>Change the feature version to 2.0.0 in </a:t>
            </a:r>
            <a:r>
              <a:rPr lang="en-US" dirty="0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feature.xml</a:t>
            </a:r>
            <a:endParaRPr lang="en-US" dirty="0" smtClean="0"/>
          </a:p>
          <a:p>
            <a:pPr lvl="1" eaLnBrk="1" hangingPunct="1"/>
            <a:r>
              <a:rPr lang="en-US" dirty="0" smtClean="0"/>
              <a:t>Remove the feature from the product definition and re-add it (bug in PDE)</a:t>
            </a:r>
          </a:p>
          <a:p>
            <a:pPr lvl="1" eaLnBrk="1" hangingPunct="1"/>
            <a:r>
              <a:rPr lang="en-US" dirty="0" smtClean="0"/>
              <a:t>Export to the same location</a:t>
            </a:r>
          </a:p>
        </p:txBody>
      </p:sp>
      <p:sp>
        <p:nvSpPr>
          <p:cNvPr id="27651" name="Foliennummernplatzhalter 2"/>
          <p:cNvSpPr txBox="1">
            <a:spLocks noGrp="1"/>
          </p:cNvSpPr>
          <p:nvPr/>
        </p:nvSpPr>
        <p:spPr bwMode="auto">
          <a:xfrm>
            <a:off x="4035425" y="6350000"/>
            <a:ext cx="107315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fld id="{5F02DFC8-2E48-4D88-BA8C-33A75F5D81BE}" type="slidenum">
              <a:rPr lang="de-DE" sz="1400"/>
              <a:pPr algn="ctr"/>
              <a:t>146</a:t>
            </a:fld>
            <a:endParaRPr lang="de-DE" sz="1400"/>
          </a:p>
        </p:txBody>
      </p:sp>
      <p:sp>
        <p:nvSpPr>
          <p:cNvPr id="27652" name="Titel 3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ea typeface="Arial Unicode MS" pitchFamily="34" charset="-128"/>
                <a:cs typeface="Arial Unicode MS" pitchFamily="34" charset="-128"/>
              </a:rPr>
              <a:t>Lab Tasks IV: Upgrade your product</a:t>
            </a:r>
            <a:endParaRPr lang="en-US" dirty="0">
              <a:ea typeface="Arial Unicode MS" pitchFamily="34" charset="-128"/>
              <a:cs typeface="Arial Unicode MS" pitchFamily="34" charset="-128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Inhaltsplatzhalter 1"/>
          <p:cNvSpPr>
            <a:spLocks noGrp="1"/>
          </p:cNvSpPr>
          <p:nvPr>
            <p:ph idx="4294967295"/>
          </p:nvPr>
        </p:nvSpPr>
        <p:spPr>
          <a:xfrm>
            <a:off x="457200" y="1125538"/>
            <a:ext cx="8229600" cy="4967287"/>
          </a:xfrm>
        </p:spPr>
        <p:txBody>
          <a:bodyPr/>
          <a:lstStyle/>
          <a:p>
            <a:r>
              <a:rPr lang="en-US" dirty="0" smtClean="0"/>
              <a:t>Restart you application in the installation directory</a:t>
            </a:r>
          </a:p>
          <a:p>
            <a:pPr lvl="1"/>
            <a:r>
              <a:rPr lang="en-US" dirty="0" smtClean="0"/>
              <a:t>Do you see the update notification?</a:t>
            </a:r>
          </a:p>
          <a:p>
            <a:pPr lvl="1"/>
            <a:r>
              <a:rPr lang="en-US" dirty="0" smtClean="0"/>
              <a:t>Update to the new version</a:t>
            </a:r>
          </a:p>
          <a:p>
            <a:r>
              <a:rPr lang="en-US" dirty="0" smtClean="0"/>
              <a:t>Find out how to revert to a previous version</a:t>
            </a:r>
          </a:p>
          <a:p>
            <a:pPr lvl="1"/>
            <a:endParaRPr lang="en-US" dirty="0" smtClean="0"/>
          </a:p>
        </p:txBody>
      </p:sp>
      <p:sp>
        <p:nvSpPr>
          <p:cNvPr id="27651" name="Foliennummernplatzhalter 2"/>
          <p:cNvSpPr txBox="1">
            <a:spLocks noGrp="1"/>
          </p:cNvSpPr>
          <p:nvPr/>
        </p:nvSpPr>
        <p:spPr bwMode="auto">
          <a:xfrm>
            <a:off x="4035425" y="6350000"/>
            <a:ext cx="107315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fld id="{5F02DFC8-2E48-4D88-BA8C-33A75F5D81BE}" type="slidenum">
              <a:rPr lang="de-DE" sz="1400"/>
              <a:pPr algn="ctr"/>
              <a:t>147</a:t>
            </a:fld>
            <a:endParaRPr lang="de-DE" sz="1400"/>
          </a:p>
        </p:txBody>
      </p:sp>
      <p:sp>
        <p:nvSpPr>
          <p:cNvPr id="27652" name="Titel 3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Lab tasks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Inhaltsplatzhalt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Eclipsepedia</a:t>
            </a:r>
            <a:r>
              <a:rPr lang="en-US" dirty="0" smtClean="0"/>
              <a:t> P2: </a:t>
            </a:r>
            <a:r>
              <a:rPr lang="en-US" dirty="0" smtClean="0">
                <a:hlinkClick r:id="rId2"/>
              </a:rPr>
              <a:t>http://wiki.eclipse.org/Equinox_p2</a:t>
            </a:r>
            <a:endParaRPr lang="en-US" dirty="0" smtClean="0"/>
          </a:p>
          <a:p>
            <a:r>
              <a:rPr lang="en-US" dirty="0" smtClean="0"/>
              <a:t>The repository can also be used with the Equinox Installer</a:t>
            </a:r>
          </a:p>
          <a:p>
            <a:pPr lvl="1"/>
            <a:r>
              <a:rPr lang="en-US" dirty="0" smtClean="0"/>
              <a:t>See:  </a:t>
            </a:r>
            <a:r>
              <a:rPr lang="en-US" dirty="0" smtClean="0">
                <a:hlinkClick r:id="rId3"/>
              </a:rPr>
              <a:t>http://wiki.eclipse.org/Equinox_p2_Installer</a:t>
            </a:r>
            <a:r>
              <a:rPr lang="en-US" dirty="0" smtClean="0"/>
              <a:t> </a:t>
            </a:r>
          </a:p>
          <a:p>
            <a:r>
              <a:rPr lang="en-US" dirty="0" smtClean="0"/>
              <a:t>Equinox/p2/Adding Self-Update to an RCP Application:</a:t>
            </a:r>
          </a:p>
          <a:p>
            <a:pPr lvl="1"/>
            <a:r>
              <a:rPr lang="en-US" dirty="0" smtClean="0"/>
              <a:t>See: </a:t>
            </a:r>
            <a:r>
              <a:rPr lang="en-US" dirty="0" smtClean="0">
                <a:hlinkClick r:id="rId4"/>
              </a:rPr>
              <a:t>http://wiki.eclipse.org/Equinox/p2/Adding_Self-Update_to_an_RCP_Application</a:t>
            </a:r>
            <a:endParaRPr lang="en-US" dirty="0" smtClean="0"/>
          </a:p>
          <a:p>
            <a:pPr>
              <a:buNone/>
            </a:pPr>
            <a:endParaRPr lang="en-US" dirty="0" smtClean="0"/>
          </a:p>
        </p:txBody>
      </p:sp>
      <p:sp>
        <p:nvSpPr>
          <p:cNvPr id="31748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Further Information</a:t>
            </a:r>
          </a:p>
        </p:txBody>
      </p:sp>
      <p:sp>
        <p:nvSpPr>
          <p:cNvPr id="31747" name="Foliennummernplatzhalter 2"/>
          <p:cNvSpPr txBox="1">
            <a:spLocks noGrp="1"/>
          </p:cNvSpPr>
          <p:nvPr/>
        </p:nvSpPr>
        <p:spPr bwMode="auto">
          <a:xfrm>
            <a:off x="4035425" y="6350000"/>
            <a:ext cx="107315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fld id="{EAC20F58-5E6A-416C-B431-5E1A893C666E}" type="slidenum">
              <a:rPr lang="de-DE" sz="1400"/>
              <a:pPr algn="ctr"/>
              <a:t>148</a:t>
            </a:fld>
            <a:endParaRPr lang="de-DE" sz="140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Abgerundetes Rechteck 9"/>
          <p:cNvSpPr/>
          <p:nvPr/>
        </p:nvSpPr>
        <p:spPr>
          <a:xfrm>
            <a:off x="4601350" y="2062414"/>
            <a:ext cx="3947032" cy="35719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6" name="Inhaltsplatzhalter 5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Introduction</a:t>
            </a:r>
          </a:p>
          <a:p>
            <a:r>
              <a:rPr lang="en-US" dirty="0" smtClean="0"/>
              <a:t>Plug-in philosophy</a:t>
            </a:r>
          </a:p>
          <a:p>
            <a:r>
              <a:rPr lang="en-US" dirty="0" smtClean="0"/>
              <a:t>Jobs</a:t>
            </a:r>
          </a:p>
          <a:p>
            <a:r>
              <a:rPr lang="en-US" dirty="0" smtClean="0"/>
              <a:t>Adapters</a:t>
            </a:r>
          </a:p>
          <a:p>
            <a:r>
              <a:rPr lang="en-US" dirty="0" err="1" smtClean="0"/>
              <a:t>JFace</a:t>
            </a:r>
            <a:r>
              <a:rPr lang="en-US" dirty="0" smtClean="0"/>
              <a:t> Wizards</a:t>
            </a:r>
          </a:p>
          <a:p>
            <a:r>
              <a:rPr lang="en-US" dirty="0" smtClean="0"/>
              <a:t>Data Binding</a:t>
            </a:r>
          </a:p>
          <a:p>
            <a:r>
              <a:rPr lang="en-US" dirty="0" smtClean="0"/>
              <a:t>Virtual Trees and Tables</a:t>
            </a:r>
          </a:p>
          <a:p>
            <a:r>
              <a:rPr lang="en-US" dirty="0" smtClean="0"/>
              <a:t>Defining Extension Points</a:t>
            </a:r>
          </a:p>
          <a:p>
            <a:r>
              <a:rPr lang="en-US" dirty="0" smtClean="0"/>
              <a:t>Customizing the Look and Feel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E64C7A-B923-420E-A18C-3EBD0469DC1F}" type="slidenum">
              <a:rPr lang="en-US" smtClean="0"/>
              <a:pPr/>
              <a:t>149</a:t>
            </a:fld>
            <a:endParaRPr lang="en-US"/>
          </a:p>
        </p:txBody>
      </p:sp>
      <p:sp>
        <p:nvSpPr>
          <p:cNvPr id="7" name="Inhaltsplatzhalter 6"/>
          <p:cNvSpPr>
            <a:spLocks noGrp="1"/>
          </p:cNvSpPr>
          <p:nvPr>
            <p:ph sz="half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Help System</a:t>
            </a:r>
            <a:endParaRPr lang="en-US" dirty="0"/>
          </a:p>
          <a:p>
            <a:r>
              <a:rPr lang="en-US" dirty="0" smtClean="0"/>
              <a:t>p2 - Provisioning and Update</a:t>
            </a:r>
            <a:endParaRPr lang="en-US" dirty="0"/>
          </a:p>
          <a:p>
            <a:r>
              <a:rPr lang="en-US" dirty="0" smtClean="0"/>
              <a:t>Headless build</a:t>
            </a:r>
          </a:p>
          <a:p>
            <a:r>
              <a:rPr lang="en-US" dirty="0" smtClean="0"/>
              <a:t>Wrap-up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noProof="0" dirty="0" smtClean="0"/>
              <a:t>Do not hesitate to define own application specific </a:t>
            </a:r>
            <a:r>
              <a:rPr lang="en-US" dirty="0" smtClean="0"/>
              <a:t>e</a:t>
            </a:r>
            <a:r>
              <a:rPr lang="en-US" noProof="0" dirty="0" err="1" smtClean="0"/>
              <a:t>xtension</a:t>
            </a:r>
            <a:r>
              <a:rPr lang="en-US" noProof="0" dirty="0" smtClean="0"/>
              <a:t> points</a:t>
            </a:r>
          </a:p>
          <a:p>
            <a:r>
              <a:rPr lang="en-US" noProof="0" dirty="0" smtClean="0"/>
              <a:t>Use your own extension points</a:t>
            </a:r>
          </a:p>
          <a:p>
            <a:pPr lvl="1"/>
            <a:r>
              <a:rPr lang="en-US" noProof="0" dirty="0" smtClean="0"/>
              <a:t>Avoid “backdoors”</a:t>
            </a:r>
          </a:p>
          <a:p>
            <a:r>
              <a:rPr lang="en-US" noProof="0" dirty="0" smtClean="0"/>
              <a:t>Put some effort into documenting extension points</a:t>
            </a:r>
          </a:p>
          <a:p>
            <a:pPr lvl="1"/>
            <a:r>
              <a:rPr lang="en-US" noProof="0" dirty="0" smtClean="0"/>
              <a:t>This will help contributors a lot!</a:t>
            </a:r>
          </a:p>
          <a:p>
            <a:r>
              <a:rPr lang="en-US" noProof="0" dirty="0" smtClean="0"/>
              <a:t>Take care of compatibility</a:t>
            </a:r>
          </a:p>
          <a:p>
            <a:pPr lvl="1"/>
            <a:r>
              <a:rPr lang="en-US" dirty="0" smtClean="0"/>
              <a:t>E</a:t>
            </a:r>
            <a:r>
              <a:rPr lang="en-US" noProof="0" dirty="0" err="1" smtClean="0"/>
              <a:t>xtension</a:t>
            </a:r>
            <a:r>
              <a:rPr lang="en-US" noProof="0" dirty="0" smtClean="0"/>
              <a:t> point definitions are contracts between you and those who extend. Respect them!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Practical Hints / Advice</a:t>
            </a:r>
            <a:endParaRPr lang="en-US" noProof="0" dirty="0"/>
          </a:p>
        </p:txBody>
      </p:sp>
      <p:sp>
        <p:nvSpPr>
          <p:cNvPr id="4" name="Slide Number Placeholder 7"/>
          <p:cNvSpPr>
            <a:spLocks noGrp="1"/>
          </p:cNvSpPr>
          <p:nvPr>
            <p:ph type="sldNum" sz="quarter" idx="10"/>
          </p:nvPr>
        </p:nvSpPr>
        <p:spPr>
          <a:xfrm>
            <a:off x="4036215" y="6350023"/>
            <a:ext cx="1071570" cy="365125"/>
          </a:xfrm>
        </p:spPr>
        <p:txBody>
          <a:bodyPr/>
          <a:lstStyle/>
          <a:p>
            <a:fld id="{4E2EEC91-8B3F-4326-B562-12F5A55A689F}" type="slidenum">
              <a:rPr lang="en-US" smtClean="0"/>
              <a:pPr/>
              <a:t>15</a:t>
            </a:fld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Headless Build</a:t>
            </a:r>
          </a:p>
        </p:txBody>
      </p:sp>
      <p:pic>
        <p:nvPicPr>
          <p:cNvPr id="21507" name="Content Placeholder 10" descr="http://ww1.prweb.com/prfiles/2007/01/23/499682/headlessDuane0201062.jpg"/>
          <p:cNvPicPr>
            <a:picLocks noGrp="1" noChangeAspect="1" noChangeArrowheads="1"/>
          </p:cNvPicPr>
          <p:nvPr>
            <p:ph idx="4294967295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2278967" y="670404"/>
            <a:ext cx="4155172" cy="5542000"/>
          </a:xfrm>
          <a:noFill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Inhaltsplatzhalter 1"/>
          <p:cNvSpPr>
            <a:spLocks noGrp="1"/>
          </p:cNvSpPr>
          <p:nvPr>
            <p:ph idx="1"/>
          </p:nvPr>
        </p:nvSpPr>
        <p:spPr>
          <a:xfrm>
            <a:off x="457200" y="1125538"/>
            <a:ext cx="8229600" cy="4967287"/>
          </a:xfrm>
        </p:spPr>
        <p:txBody>
          <a:bodyPr/>
          <a:lstStyle/>
          <a:p>
            <a:pPr eaLnBrk="1" hangingPunct="1"/>
            <a:r>
              <a:rPr lang="en-US" dirty="0" smtClean="0"/>
              <a:t>Build Plug-ins outside the Eclipse IDE</a:t>
            </a:r>
          </a:p>
          <a:p>
            <a:pPr lvl="1" eaLnBrk="1" hangingPunct="1"/>
            <a:r>
              <a:rPr lang="en-US" dirty="0" smtClean="0"/>
              <a:t>Requires RCP SDK &amp; the Delta Plug-ins</a:t>
            </a:r>
          </a:p>
          <a:p>
            <a:pPr lvl="1" eaLnBrk="1" hangingPunct="1"/>
            <a:r>
              <a:rPr lang="en-US" dirty="0" smtClean="0"/>
              <a:t>Build files defined per RCP application</a:t>
            </a:r>
          </a:p>
          <a:p>
            <a:pPr lvl="1" eaLnBrk="1" hangingPunct="1"/>
            <a:r>
              <a:rPr lang="en-US" dirty="0" smtClean="0"/>
              <a:t>The application should have a Feature Plug-in</a:t>
            </a:r>
          </a:p>
          <a:p>
            <a:pPr eaLnBrk="1" hangingPunct="1"/>
            <a:r>
              <a:rPr lang="en-US" dirty="0" smtClean="0"/>
              <a:t>Build will be run as an Ant task</a:t>
            </a:r>
          </a:p>
          <a:p>
            <a:pPr lvl="1" eaLnBrk="1" hangingPunct="1"/>
            <a:r>
              <a:rPr lang="en-US" dirty="0" smtClean="0"/>
              <a:t>Requires a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build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.x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ml</a:t>
            </a:r>
            <a:r>
              <a:rPr lang="en-US" dirty="0" smtClean="0"/>
              <a:t> for the Ant build</a:t>
            </a:r>
          </a:p>
          <a:p>
            <a:pPr lvl="1" eaLnBrk="1" hangingPunct="1"/>
            <a:r>
              <a:rPr lang="en-US" dirty="0" smtClean="0"/>
              <a:t>An Eclipse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build.properties</a:t>
            </a:r>
            <a:r>
              <a:rPr lang="en-US" dirty="0" smtClean="0"/>
              <a:t> file to feed the build</a:t>
            </a:r>
          </a:p>
          <a:p>
            <a:pPr lvl="1" eaLnBrk="1" hangingPunct="1"/>
            <a:r>
              <a:rPr lang="en-US" dirty="0" smtClean="0"/>
              <a:t>And, of course, Ant</a:t>
            </a:r>
          </a:p>
        </p:txBody>
      </p:sp>
      <p:sp>
        <p:nvSpPr>
          <p:cNvPr id="22532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Headless Build</a:t>
            </a:r>
          </a:p>
        </p:txBody>
      </p:sp>
      <p:sp>
        <p:nvSpPr>
          <p:cNvPr id="22531" name="Foliennummernplatzhalter 2"/>
          <p:cNvSpPr txBox="1">
            <a:spLocks noGrp="1"/>
          </p:cNvSpPr>
          <p:nvPr/>
        </p:nvSpPr>
        <p:spPr bwMode="auto">
          <a:xfrm>
            <a:off x="4035425" y="6350000"/>
            <a:ext cx="107315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fld id="{0940AEE3-DFFB-4D45-BB50-46F53827756F}" type="slidenum">
              <a:rPr lang="de-DE" sz="1400"/>
              <a:pPr algn="ctr"/>
              <a:t>151</a:t>
            </a:fld>
            <a:endParaRPr lang="de-DE" sz="140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PDE Build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EEC91-8B3F-4326-B562-12F5A55A689F}" type="slidenum">
              <a:rPr lang="en-US" smtClean="0"/>
              <a:pPr/>
              <a:t>152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95619" y="1219200"/>
            <a:ext cx="1690382" cy="1498833"/>
          </a:xfrm>
          <a:prstGeom prst="rect">
            <a:avLst/>
          </a:prstGeom>
          <a:solidFill>
            <a:schemeClr val="bg2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55010" y="1320567"/>
            <a:ext cx="1434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Src</a:t>
            </a:r>
            <a:r>
              <a:rPr lang="en-US" dirty="0" smtClean="0">
                <a:solidFill>
                  <a:schemeClr val="bg1"/>
                </a:solidFill>
              </a:rPr>
              <a:t> Plug-ins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851094" y="1752600"/>
            <a:ext cx="1195754" cy="304800"/>
          </a:xfrm>
          <a:prstGeom prst="rect">
            <a:avLst/>
          </a:prstGeom>
          <a:solidFill>
            <a:srgbClr val="FF990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Features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851094" y="2057400"/>
            <a:ext cx="1195754" cy="304800"/>
          </a:xfrm>
          <a:prstGeom prst="rect">
            <a:avLst/>
          </a:prstGeom>
          <a:solidFill>
            <a:srgbClr val="FF990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Plug-ins</a:t>
            </a:r>
          </a:p>
        </p:txBody>
      </p:sp>
      <p:sp>
        <p:nvSpPr>
          <p:cNvPr id="9" name="Rectangle 8"/>
          <p:cNvSpPr/>
          <p:nvPr/>
        </p:nvSpPr>
        <p:spPr>
          <a:xfrm>
            <a:off x="478303" y="3657600"/>
            <a:ext cx="1871002" cy="5334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build.properties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2667000" y="2438400"/>
            <a:ext cx="1219200" cy="106680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Ant Script Generator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4191000" y="2438400"/>
            <a:ext cx="2209800" cy="106680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Ant Scripts</a:t>
            </a:r>
            <a:endParaRPr lang="en-US" dirty="0"/>
          </a:p>
        </p:txBody>
      </p:sp>
      <p:cxnSp>
        <p:nvCxnSpPr>
          <p:cNvPr id="17" name="Elbow Connector 16"/>
          <p:cNvCxnSpPr>
            <a:stCxn id="9" idx="3"/>
            <a:endCxn id="10" idx="1"/>
          </p:cNvCxnSpPr>
          <p:nvPr/>
        </p:nvCxnSpPr>
        <p:spPr>
          <a:xfrm flipV="1">
            <a:off x="2349305" y="2971800"/>
            <a:ext cx="317695" cy="952500"/>
          </a:xfrm>
          <a:prstGeom prst="bentConnector3">
            <a:avLst>
              <a:gd name="adj1" fmla="val 50000"/>
            </a:avLst>
          </a:prstGeom>
          <a:ln>
            <a:solidFill>
              <a:schemeClr val="tx2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2" name="Elbow Connector 21"/>
          <p:cNvCxnSpPr/>
          <p:nvPr/>
        </p:nvCxnSpPr>
        <p:spPr>
          <a:xfrm>
            <a:off x="2286000" y="1752600"/>
            <a:ext cx="381000" cy="990600"/>
          </a:xfrm>
          <a:prstGeom prst="bentConnector3">
            <a:avLst>
              <a:gd name="adj1" fmla="val 50000"/>
            </a:avLst>
          </a:prstGeom>
          <a:ln>
            <a:solidFill>
              <a:schemeClr val="tx2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4191000" y="1371600"/>
            <a:ext cx="2209800" cy="5334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customTargets.xml</a:t>
            </a:r>
            <a:endParaRPr lang="en-US" dirty="0"/>
          </a:p>
        </p:txBody>
      </p:sp>
      <p:sp>
        <p:nvSpPr>
          <p:cNvPr id="24" name="Down Arrow 23"/>
          <p:cNvSpPr/>
          <p:nvPr/>
        </p:nvSpPr>
        <p:spPr>
          <a:xfrm flipV="1">
            <a:off x="4572000" y="1905000"/>
            <a:ext cx="152400" cy="533400"/>
          </a:xfrm>
          <a:prstGeom prst="down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25" name="Down Arrow 24"/>
          <p:cNvSpPr/>
          <p:nvPr/>
        </p:nvSpPr>
        <p:spPr>
          <a:xfrm flipV="1">
            <a:off x="4724400" y="1905000"/>
            <a:ext cx="152400" cy="533400"/>
          </a:xfrm>
          <a:prstGeom prst="down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26" name="Down Arrow 25"/>
          <p:cNvSpPr/>
          <p:nvPr/>
        </p:nvSpPr>
        <p:spPr>
          <a:xfrm flipV="1">
            <a:off x="4876800" y="1905000"/>
            <a:ext cx="152400" cy="533400"/>
          </a:xfrm>
          <a:prstGeom prst="down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27" name="Down Arrow 26"/>
          <p:cNvSpPr/>
          <p:nvPr/>
        </p:nvSpPr>
        <p:spPr>
          <a:xfrm flipV="1">
            <a:off x="5029200" y="1905000"/>
            <a:ext cx="152400" cy="533400"/>
          </a:xfrm>
          <a:prstGeom prst="down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28" name="Down Arrow 27"/>
          <p:cNvSpPr/>
          <p:nvPr/>
        </p:nvSpPr>
        <p:spPr>
          <a:xfrm flipV="1">
            <a:off x="5181600" y="1905000"/>
            <a:ext cx="152400" cy="533400"/>
          </a:xfrm>
          <a:prstGeom prst="down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29" name="Down Arrow 28"/>
          <p:cNvSpPr/>
          <p:nvPr/>
        </p:nvSpPr>
        <p:spPr>
          <a:xfrm flipV="1">
            <a:off x="5334000" y="1905000"/>
            <a:ext cx="152400" cy="533400"/>
          </a:xfrm>
          <a:prstGeom prst="down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30" name="Down Arrow 29"/>
          <p:cNvSpPr/>
          <p:nvPr/>
        </p:nvSpPr>
        <p:spPr>
          <a:xfrm flipV="1">
            <a:off x="5486400" y="1905000"/>
            <a:ext cx="152400" cy="533400"/>
          </a:xfrm>
          <a:prstGeom prst="down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31" name="Down Arrow 30"/>
          <p:cNvSpPr/>
          <p:nvPr/>
        </p:nvSpPr>
        <p:spPr>
          <a:xfrm flipV="1">
            <a:off x="5638800" y="1905000"/>
            <a:ext cx="152400" cy="533400"/>
          </a:xfrm>
          <a:prstGeom prst="down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32" name="Down Arrow 31"/>
          <p:cNvSpPr/>
          <p:nvPr/>
        </p:nvSpPr>
        <p:spPr>
          <a:xfrm flipV="1">
            <a:off x="5791200" y="1905000"/>
            <a:ext cx="152400" cy="533400"/>
          </a:xfrm>
          <a:prstGeom prst="down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33" name="Down Arrow 32"/>
          <p:cNvSpPr/>
          <p:nvPr/>
        </p:nvSpPr>
        <p:spPr>
          <a:xfrm flipV="1">
            <a:off x="5943600" y="1905000"/>
            <a:ext cx="152400" cy="533400"/>
          </a:xfrm>
          <a:prstGeom prst="down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cxnSp>
        <p:nvCxnSpPr>
          <p:cNvPr id="38" name="Straight Arrow Connector 37"/>
          <p:cNvCxnSpPr>
            <a:stCxn id="10" idx="3"/>
          </p:cNvCxnSpPr>
          <p:nvPr/>
        </p:nvCxnSpPr>
        <p:spPr>
          <a:xfrm>
            <a:off x="3886200" y="2971800"/>
            <a:ext cx="304800" cy="1588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39" name="Rectangle 38"/>
          <p:cNvSpPr/>
          <p:nvPr/>
        </p:nvSpPr>
        <p:spPr>
          <a:xfrm>
            <a:off x="6705600" y="2438400"/>
            <a:ext cx="1752600" cy="533400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Features</a:t>
            </a:r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4312506" y="3886200"/>
            <a:ext cx="1981200" cy="1295400"/>
          </a:xfrm>
          <a:prstGeom prst="rect">
            <a:avLst/>
          </a:prstGeom>
          <a:solidFill>
            <a:srgbClr val="FF990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4370172" y="3962400"/>
            <a:ext cx="1861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Eclipse Platform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4617306" y="4419600"/>
            <a:ext cx="1371600" cy="304800"/>
          </a:xfrm>
          <a:prstGeom prst="rect">
            <a:avLst/>
          </a:prstGeom>
          <a:solidFill>
            <a:srgbClr val="FF990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Features</a:t>
            </a:r>
            <a:endParaRPr lang="en-US" dirty="0"/>
          </a:p>
        </p:txBody>
      </p:sp>
      <p:sp>
        <p:nvSpPr>
          <p:cNvPr id="43" name="Rectangle 42"/>
          <p:cNvSpPr/>
          <p:nvPr/>
        </p:nvSpPr>
        <p:spPr>
          <a:xfrm>
            <a:off x="4617306" y="4724400"/>
            <a:ext cx="1371600" cy="304800"/>
          </a:xfrm>
          <a:prstGeom prst="rect">
            <a:avLst/>
          </a:prstGeom>
          <a:solidFill>
            <a:srgbClr val="FF990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Plug-ins</a:t>
            </a:r>
          </a:p>
        </p:txBody>
      </p:sp>
      <p:cxnSp>
        <p:nvCxnSpPr>
          <p:cNvPr id="47" name="Straight Arrow Connector 46"/>
          <p:cNvCxnSpPr>
            <a:stCxn id="40" idx="0"/>
            <a:endCxn id="13" idx="2"/>
          </p:cNvCxnSpPr>
          <p:nvPr/>
        </p:nvCxnSpPr>
        <p:spPr>
          <a:xfrm rot="16200000" flipV="1">
            <a:off x="5109003" y="3692097"/>
            <a:ext cx="381000" cy="7206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48" name="Rectangle 47"/>
          <p:cNvSpPr/>
          <p:nvPr/>
        </p:nvSpPr>
        <p:spPr>
          <a:xfrm>
            <a:off x="6705600" y="3124200"/>
            <a:ext cx="1752600" cy="533400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Plug-ins</a:t>
            </a:r>
            <a:endParaRPr lang="en-US" dirty="0"/>
          </a:p>
        </p:txBody>
      </p:sp>
      <p:sp>
        <p:nvSpPr>
          <p:cNvPr id="49" name="Rectangle 48"/>
          <p:cNvSpPr/>
          <p:nvPr/>
        </p:nvSpPr>
        <p:spPr>
          <a:xfrm>
            <a:off x="6705600" y="3810000"/>
            <a:ext cx="1752600" cy="533400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Products</a:t>
            </a:r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6705600" y="4495800"/>
            <a:ext cx="1752600" cy="533400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P2 Repositories</a:t>
            </a:r>
            <a:endParaRPr lang="en-US" dirty="0"/>
          </a:p>
        </p:txBody>
      </p:sp>
      <p:cxnSp>
        <p:nvCxnSpPr>
          <p:cNvPr id="68" name="Straight Arrow Connector 67"/>
          <p:cNvCxnSpPr>
            <a:stCxn id="13" idx="3"/>
            <a:endCxn id="39" idx="1"/>
          </p:cNvCxnSpPr>
          <p:nvPr/>
        </p:nvCxnSpPr>
        <p:spPr>
          <a:xfrm flipV="1">
            <a:off x="6400800" y="2705100"/>
            <a:ext cx="304800" cy="266700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stCxn id="13" idx="3"/>
            <a:endCxn id="48" idx="1"/>
          </p:cNvCxnSpPr>
          <p:nvPr/>
        </p:nvCxnSpPr>
        <p:spPr>
          <a:xfrm>
            <a:off x="6400800" y="2971800"/>
            <a:ext cx="304800" cy="419100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>
            <a:stCxn id="13" idx="3"/>
          </p:cNvCxnSpPr>
          <p:nvPr/>
        </p:nvCxnSpPr>
        <p:spPr>
          <a:xfrm>
            <a:off x="6400800" y="2971800"/>
            <a:ext cx="304800" cy="1143000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>
            <a:stCxn id="13" idx="3"/>
            <a:endCxn id="50" idx="1"/>
          </p:cNvCxnSpPr>
          <p:nvPr/>
        </p:nvCxnSpPr>
        <p:spPr>
          <a:xfrm>
            <a:off x="6400800" y="2971800"/>
            <a:ext cx="304800" cy="1790700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75" name="Rectangle 74"/>
          <p:cNvSpPr/>
          <p:nvPr/>
        </p:nvSpPr>
        <p:spPr>
          <a:xfrm>
            <a:off x="1244991" y="5715000"/>
            <a:ext cx="1574409" cy="3048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Build </a:t>
            </a:r>
            <a:r>
              <a:rPr lang="en-US" dirty="0" err="1" smtClean="0"/>
              <a:t>Config</a:t>
            </a:r>
            <a:endParaRPr lang="en-US" dirty="0" smtClean="0"/>
          </a:p>
        </p:txBody>
      </p:sp>
      <p:sp>
        <p:nvSpPr>
          <p:cNvPr id="76" name="Rectangle 75"/>
          <p:cNvSpPr/>
          <p:nvPr/>
        </p:nvSpPr>
        <p:spPr>
          <a:xfrm>
            <a:off x="6248400" y="5715000"/>
            <a:ext cx="1371600" cy="304800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Output</a:t>
            </a:r>
          </a:p>
        </p:txBody>
      </p:sp>
      <p:sp>
        <p:nvSpPr>
          <p:cNvPr id="77" name="Rectangle 76"/>
          <p:cNvSpPr/>
          <p:nvPr/>
        </p:nvSpPr>
        <p:spPr>
          <a:xfrm>
            <a:off x="4648200" y="5715000"/>
            <a:ext cx="1371600" cy="30480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PDE Build</a:t>
            </a:r>
          </a:p>
        </p:txBody>
      </p:sp>
      <p:sp>
        <p:nvSpPr>
          <p:cNvPr id="78" name="Rectangle 77"/>
          <p:cNvSpPr/>
          <p:nvPr/>
        </p:nvSpPr>
        <p:spPr>
          <a:xfrm>
            <a:off x="3048000" y="5715000"/>
            <a:ext cx="1371600" cy="304800"/>
          </a:xfrm>
          <a:prstGeom prst="rect">
            <a:avLst/>
          </a:prstGeom>
          <a:solidFill>
            <a:srgbClr val="FF990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Input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build.properties</a:t>
            </a:r>
            <a:r>
              <a:rPr lang="en-US" dirty="0" smtClean="0"/>
              <a:t> file specifies common properties needed for the build:</a:t>
            </a:r>
          </a:p>
          <a:p>
            <a:pPr lvl="1"/>
            <a:r>
              <a:rPr lang="en-US" b="1" dirty="0" smtClean="0"/>
              <a:t>product</a:t>
            </a:r>
            <a:r>
              <a:rPr lang="en-US" dirty="0" smtClean="0"/>
              <a:t>: the location of the product configuration file</a:t>
            </a:r>
          </a:p>
          <a:p>
            <a:pPr lvl="1"/>
            <a:r>
              <a:rPr lang="en-US" b="1" dirty="0" err="1" smtClean="0"/>
              <a:t>baseLocation</a:t>
            </a:r>
            <a:r>
              <a:rPr lang="en-US" dirty="0" smtClean="0"/>
              <a:t>: the location of an Eclipse installation containing all the pre-built Features and Plug-ins that the product requires in </a:t>
            </a:r>
            <a:r>
              <a:rPr lang="en-US" dirty="0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features</a:t>
            </a:r>
            <a:r>
              <a:rPr lang="en-US" dirty="0" smtClean="0"/>
              <a:t>/ and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plugins</a:t>
            </a:r>
            <a:r>
              <a:rPr lang="en-US" dirty="0" smtClean="0"/>
              <a:t>/ subdirectories.  The RCP delta pack is mandatory!</a:t>
            </a:r>
          </a:p>
          <a:p>
            <a:pPr lvl="1"/>
            <a:r>
              <a:rPr lang="en-US" b="1" dirty="0" err="1" smtClean="0"/>
              <a:t>buildDirectory</a:t>
            </a:r>
            <a:r>
              <a:rPr lang="en-US" dirty="0" smtClean="0"/>
              <a:t>: directory the build will take place in</a:t>
            </a:r>
          </a:p>
          <a:p>
            <a:pPr lvl="1"/>
            <a:r>
              <a:rPr lang="en-US" b="1" dirty="0" err="1" smtClean="0"/>
              <a:t>configs</a:t>
            </a:r>
            <a:r>
              <a:rPr lang="en-US" dirty="0" smtClean="0"/>
              <a:t>: list the configurations for which you want your product to be built</a:t>
            </a:r>
          </a:p>
          <a:p>
            <a:pPr lvl="1"/>
            <a:r>
              <a:rPr lang="en-US" b="1" dirty="0" err="1" smtClean="0"/>
              <a:t>archivePrefix</a:t>
            </a:r>
            <a:r>
              <a:rPr lang="en-US" dirty="0" smtClean="0"/>
              <a:t>: the name of the directory of your product once installed on disk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E2EEC91-8B3F-4326-B562-12F5A55A689F}" type="slidenum">
              <a:rPr lang="en-US" smtClean="0"/>
              <a:pPr>
                <a:defRPr/>
              </a:pPr>
              <a:t>153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build.properties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112838"/>
            <a:ext cx="8229600" cy="4967287"/>
          </a:xfrm>
        </p:spPr>
        <p:txBody>
          <a:bodyPr>
            <a:normAutofit/>
          </a:bodyPr>
          <a:lstStyle/>
          <a:p>
            <a:r>
              <a:rPr lang="en-US" dirty="0" smtClean="0"/>
              <a:t>The custom targets are hooks that are invoked during the build by the main script</a:t>
            </a:r>
          </a:p>
          <a:p>
            <a:r>
              <a:rPr lang="en-US" dirty="0" smtClean="0"/>
              <a:t>Examples are:</a:t>
            </a:r>
          </a:p>
          <a:p>
            <a:pPr lvl="1"/>
            <a:r>
              <a:rPr lang="en-US" dirty="0" smtClean="0"/>
              <a:t>clean</a:t>
            </a:r>
          </a:p>
          <a:p>
            <a:pPr lvl="1"/>
            <a:r>
              <a:rPr lang="en-US" dirty="0" err="1" smtClean="0"/>
              <a:t>prefetch</a:t>
            </a:r>
            <a:r>
              <a:rPr lang="en-US" dirty="0" smtClean="0"/>
              <a:t>, </a:t>
            </a:r>
            <a:r>
              <a:rPr lang="en-US" dirty="0" err="1" smtClean="0"/>
              <a:t>postfetch</a:t>
            </a:r>
            <a:endParaRPr lang="en-US" dirty="0" smtClean="0"/>
          </a:p>
          <a:p>
            <a:pPr lvl="1"/>
            <a:r>
              <a:rPr lang="en-US" dirty="0" err="1" smtClean="0"/>
              <a:t>preGenerate</a:t>
            </a:r>
            <a:r>
              <a:rPr lang="en-US" dirty="0" smtClean="0"/>
              <a:t>, </a:t>
            </a:r>
            <a:r>
              <a:rPr lang="en-US" dirty="0" err="1" smtClean="0"/>
              <a:t>postGenerate</a:t>
            </a:r>
            <a:endParaRPr lang="en-US" dirty="0" smtClean="0"/>
          </a:p>
          <a:p>
            <a:pPr lvl="1"/>
            <a:r>
              <a:rPr lang="en-US" dirty="0" err="1" smtClean="0"/>
              <a:t>preProcess</a:t>
            </a:r>
            <a:r>
              <a:rPr lang="en-US" dirty="0" smtClean="0"/>
              <a:t>, </a:t>
            </a:r>
            <a:r>
              <a:rPr lang="en-US" dirty="0" err="1" smtClean="0"/>
              <a:t>postProcess</a:t>
            </a:r>
            <a:endParaRPr lang="en-US" dirty="0" smtClean="0"/>
          </a:p>
          <a:p>
            <a:pPr lvl="1"/>
            <a:r>
              <a:rPr lang="en-US" dirty="0" err="1" smtClean="0"/>
              <a:t>preAssemble</a:t>
            </a:r>
            <a:r>
              <a:rPr lang="en-US" dirty="0" smtClean="0"/>
              <a:t>, </a:t>
            </a:r>
            <a:r>
              <a:rPr lang="en-US" dirty="0" err="1" smtClean="0"/>
              <a:t>postAssemble</a:t>
            </a:r>
            <a:endParaRPr lang="en-US" dirty="0" smtClean="0"/>
          </a:p>
          <a:p>
            <a:pPr lvl="1"/>
            <a:r>
              <a:rPr lang="en-US" dirty="0" err="1" smtClean="0"/>
              <a:t>prePackage</a:t>
            </a:r>
            <a:r>
              <a:rPr lang="en-US" dirty="0" smtClean="0"/>
              <a:t>, </a:t>
            </a:r>
            <a:r>
              <a:rPr lang="en-US" dirty="0" err="1" smtClean="0"/>
              <a:t>postPackage</a:t>
            </a:r>
            <a:endParaRPr lang="en-US" dirty="0" smtClean="0"/>
          </a:p>
          <a:p>
            <a:pPr lvl="1"/>
            <a:r>
              <a:rPr lang="en-US" dirty="0" smtClean="0"/>
              <a:t>test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E2EEC91-8B3F-4326-B562-12F5A55A689F}" type="slidenum">
              <a:rPr lang="en-US" smtClean="0"/>
              <a:pPr>
                <a:defRPr/>
              </a:pPr>
              <a:t>154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customTargets.xml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 the following properties to the </a:t>
            </a:r>
            <a:r>
              <a:rPr lang="en-US" dirty="0" err="1" smtClean="0"/>
              <a:t>build.properties</a:t>
            </a:r>
            <a:r>
              <a:rPr lang="en-US" dirty="0" smtClean="0"/>
              <a:t>:</a:t>
            </a:r>
          </a:p>
          <a:p>
            <a:pPr lvl="1">
              <a:buNone/>
            </a:pPr>
            <a:endParaRPr lang="en-US" dirty="0" smtClean="0"/>
          </a:p>
          <a:p>
            <a:pPr lvl="1">
              <a:buNone/>
            </a:pPr>
            <a:r>
              <a:rPr lang="en-US" sz="2000" dirty="0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p2.gathering=true</a:t>
            </a:r>
          </a:p>
          <a:p>
            <a:pPr lvl="1">
              <a:buNone/>
            </a:pPr>
            <a:r>
              <a:rPr lang="en-US" sz="2000" dirty="0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p2.metadata.repo=file:${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buildDirectory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}/repo</a:t>
            </a:r>
          </a:p>
          <a:p>
            <a:pPr lvl="1">
              <a:buNone/>
            </a:pPr>
            <a:r>
              <a:rPr lang="en-US" sz="2000" dirty="0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p2.artifact.repo=file:${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buildDirectory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}/repo</a:t>
            </a:r>
          </a:p>
          <a:p>
            <a:pPr lvl="1">
              <a:buNone/>
            </a:pPr>
            <a:r>
              <a:rPr lang="en-US" sz="2000" dirty="0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p2.flavor=tooling</a:t>
            </a:r>
          </a:p>
          <a:p>
            <a:pPr lvl="1">
              <a:buNone/>
            </a:pPr>
            <a:r>
              <a:rPr lang="en-US" sz="2000" dirty="0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p2.publish.artifacts=true</a:t>
            </a:r>
          </a:p>
          <a:p>
            <a:pPr lvl="1">
              <a:buNone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4E2EEC91-8B3F-4326-B562-12F5A55A689F}" type="slidenum">
              <a:rPr lang="en-US" smtClean="0"/>
              <a:pPr>
                <a:defRPr/>
              </a:pPr>
              <a:t>155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mtClean="0"/>
              <a:t>Enabling p2 (1)</a:t>
            </a:r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Create a new simple project called </a:t>
            </a:r>
            <a:r>
              <a:rPr lang="en-US" dirty="0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&lt;YOUR_NAMESPACE&gt;.build </a:t>
            </a:r>
            <a:r>
              <a:rPr lang="en-US" dirty="0" smtClean="0"/>
              <a:t>for the build configuration files</a:t>
            </a:r>
          </a:p>
          <a:p>
            <a:r>
              <a:rPr lang="en-US" dirty="0" smtClean="0"/>
              <a:t>Copy the files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build.properties</a:t>
            </a:r>
            <a:r>
              <a:rPr lang="en-US" dirty="0" smtClean="0"/>
              <a:t> and </a:t>
            </a:r>
            <a:r>
              <a:rPr lang="en-US" dirty="0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customTargets.xml</a:t>
            </a:r>
            <a:r>
              <a:rPr lang="en-US" dirty="0" smtClean="0"/>
              <a:t> from 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&lt;ECLIPSE_DIR&gt;/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plugins</a:t>
            </a:r>
            <a:r>
              <a:rPr lang="en-US" dirty="0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org.eclipse.pde.build</a:t>
            </a:r>
            <a:r>
              <a:rPr lang="en-US" dirty="0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/ &lt;VERSION&gt;/templates/headless-build</a:t>
            </a:r>
            <a:r>
              <a:rPr lang="en-US" dirty="0" smtClean="0"/>
              <a:t>/ </a:t>
            </a:r>
          </a:p>
          <a:p>
            <a:pPr lvl="1"/>
            <a:r>
              <a:rPr lang="en-US" dirty="0" smtClean="0"/>
              <a:t>to </a:t>
            </a:r>
            <a:r>
              <a:rPr lang="en-US" dirty="0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build/</a:t>
            </a:r>
          </a:p>
          <a:p>
            <a:r>
              <a:rPr lang="en-US" dirty="0" smtClean="0"/>
              <a:t>Edit </a:t>
            </a:r>
            <a:r>
              <a:rPr lang="en-US" dirty="0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build/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build.properties</a:t>
            </a:r>
            <a:r>
              <a:rPr lang="en-US" dirty="0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:</a:t>
            </a:r>
            <a:endParaRPr lang="en-US" dirty="0" smtClean="0"/>
          </a:p>
          <a:p>
            <a:pPr lvl="1"/>
            <a:r>
              <a:rPr lang="en-US" dirty="0" smtClean="0"/>
              <a:t>product</a:t>
            </a:r>
          </a:p>
          <a:p>
            <a:pPr lvl="1"/>
            <a:r>
              <a:rPr lang="en-US" dirty="0" err="1" smtClean="0"/>
              <a:t>archivePrefix</a:t>
            </a:r>
            <a:endParaRPr lang="en-US" dirty="0" smtClean="0"/>
          </a:p>
          <a:p>
            <a:pPr lvl="1"/>
            <a:r>
              <a:rPr lang="en-US" dirty="0" err="1" smtClean="0"/>
              <a:t>buildDirectory</a:t>
            </a:r>
            <a:endParaRPr lang="en-US" dirty="0" smtClean="0"/>
          </a:p>
          <a:p>
            <a:pPr lvl="1"/>
            <a:r>
              <a:rPr lang="en-US" dirty="0" err="1" smtClean="0"/>
              <a:t>baseLocation</a:t>
            </a:r>
            <a:endParaRPr lang="en-US" dirty="0" smtClean="0"/>
          </a:p>
          <a:p>
            <a:pPr lvl="1"/>
            <a:r>
              <a:rPr lang="en-US" dirty="0" err="1" smtClean="0"/>
              <a:t>baseos</a:t>
            </a:r>
            <a:r>
              <a:rPr lang="en-US" dirty="0" smtClean="0"/>
              <a:t>, </a:t>
            </a:r>
            <a:r>
              <a:rPr lang="en-US" dirty="0" err="1" smtClean="0"/>
              <a:t>basews</a:t>
            </a:r>
            <a:r>
              <a:rPr lang="en-US" dirty="0" smtClean="0"/>
              <a:t> and </a:t>
            </a:r>
            <a:r>
              <a:rPr lang="en-US" dirty="0" err="1" smtClean="0"/>
              <a:t>basearch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E2EEC91-8B3F-4326-B562-12F5A55A689F}" type="slidenum">
              <a:rPr lang="en-US" smtClean="0"/>
              <a:pPr>
                <a:defRPr/>
              </a:pPr>
              <a:t>156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Setting up PDE Build for an RCP Product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Inhaltsplatzhalter 1"/>
          <p:cNvSpPr>
            <a:spLocks noGrp="1"/>
          </p:cNvSpPr>
          <p:nvPr>
            <p:ph idx="1"/>
          </p:nvPr>
        </p:nvSpPr>
        <p:spPr>
          <a:xfrm>
            <a:off x="457200" y="1112838"/>
            <a:ext cx="8229600" cy="4967287"/>
          </a:xfrm>
        </p:spPr>
        <p:txBody>
          <a:bodyPr/>
          <a:lstStyle/>
          <a:p>
            <a:pPr eaLnBrk="1" hangingPunct="1"/>
            <a:r>
              <a:rPr lang="en-US" dirty="0" smtClean="0"/>
              <a:t>For this course a new simple project should be created to host the build files: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net.eclipsetraining.contacts.build</a:t>
            </a:r>
            <a:endParaRPr lang="en-US" dirty="0" smtClean="0">
              <a:latin typeface="Courier New" pitchFamily="49" charset="0"/>
              <a:cs typeface="Courier New" pitchFamily="49" charset="0"/>
              <a:sym typeface="Wingdings" pitchFamily="2" charset="2"/>
            </a:endParaRPr>
          </a:p>
          <a:p>
            <a:pPr eaLnBrk="1" hangingPunct="1"/>
            <a:r>
              <a:rPr lang="en-US" dirty="0" smtClean="0"/>
              <a:t>Prepare a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build.properties</a:t>
            </a:r>
            <a:r>
              <a:rPr lang="en-US" dirty="0" smtClean="0"/>
              <a:t> file</a:t>
            </a:r>
          </a:p>
          <a:p>
            <a:pPr lvl="1"/>
            <a:r>
              <a:rPr lang="en-US" dirty="0" smtClean="0"/>
              <a:t>We don’t use custom targets  </a:t>
            </a:r>
          </a:p>
          <a:p>
            <a:pPr eaLnBrk="1" hangingPunct="1"/>
            <a:r>
              <a:rPr lang="en-US" dirty="0" smtClean="0"/>
              <a:t>Prepare a </a:t>
            </a:r>
            <a:r>
              <a:rPr lang="en-US" dirty="0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build.xml</a:t>
            </a:r>
            <a:r>
              <a:rPr lang="en-US" dirty="0" smtClean="0"/>
              <a:t> file</a:t>
            </a:r>
          </a:p>
          <a:p>
            <a:pPr eaLnBrk="1" hangingPunct="1"/>
            <a:r>
              <a:rPr lang="en-US" dirty="0" smtClean="0"/>
              <a:t>Run the build </a:t>
            </a:r>
          </a:p>
          <a:p>
            <a:pPr eaLnBrk="1" hangingPunct="1"/>
            <a:r>
              <a:rPr lang="en-US" dirty="0" smtClean="0"/>
              <a:t>Resulting build artifact is a zipped application</a:t>
            </a:r>
          </a:p>
        </p:txBody>
      </p:sp>
      <p:sp>
        <p:nvSpPr>
          <p:cNvPr id="23556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Headless Build Setup</a:t>
            </a:r>
          </a:p>
        </p:txBody>
      </p:sp>
      <p:sp>
        <p:nvSpPr>
          <p:cNvPr id="23555" name="Foliennummernplatzhalter 2"/>
          <p:cNvSpPr txBox="1">
            <a:spLocks noGrp="1"/>
          </p:cNvSpPr>
          <p:nvPr/>
        </p:nvSpPr>
        <p:spPr bwMode="auto">
          <a:xfrm>
            <a:off x="4035425" y="6350000"/>
            <a:ext cx="107315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fld id="{BD47B2E4-A0F3-48D6-A811-A6FE5B61CE58}" type="slidenum">
              <a:rPr lang="de-DE" sz="1400"/>
              <a:pPr algn="ctr"/>
              <a:t>157</a:t>
            </a:fld>
            <a:endParaRPr lang="de-DE" sz="140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The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build.properties</a:t>
            </a:r>
            <a:r>
              <a:rPr lang="en-US" dirty="0" smtClean="0"/>
              <a:t> is based on the same name template file that can be found in the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org.eclipse.pde.build</a:t>
            </a:r>
            <a:r>
              <a:rPr lang="en-US" dirty="0" smtClean="0"/>
              <a:t> Plug-in (in </a:t>
            </a:r>
            <a:r>
              <a:rPr lang="en-US" dirty="0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templates/headless-build</a:t>
            </a:r>
            <a:r>
              <a:rPr lang="en-US" dirty="0" smtClean="0"/>
              <a:t> directory)</a:t>
            </a:r>
          </a:p>
          <a:p>
            <a:pPr eaLnBrk="1" hangingPunct="1"/>
            <a:r>
              <a:rPr lang="en-US" dirty="0" smtClean="0"/>
              <a:t>The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build.properties</a:t>
            </a:r>
            <a:r>
              <a:rPr lang="en-US" dirty="0" smtClean="0"/>
              <a:t> can be edited using the Eclipse properties editor</a:t>
            </a:r>
          </a:p>
        </p:txBody>
      </p:sp>
      <p:sp>
        <p:nvSpPr>
          <p:cNvPr id="24580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Prepare the </a:t>
            </a:r>
            <a:r>
              <a:rPr lang="en-US" dirty="0" err="1" smtClean="0"/>
              <a:t>build.properties</a:t>
            </a:r>
            <a:endParaRPr lang="en-US" dirty="0" smtClean="0"/>
          </a:p>
        </p:txBody>
      </p:sp>
      <p:sp>
        <p:nvSpPr>
          <p:cNvPr id="24579" name="Foliennummernplatzhalter 2"/>
          <p:cNvSpPr txBox="1">
            <a:spLocks noGrp="1"/>
          </p:cNvSpPr>
          <p:nvPr/>
        </p:nvSpPr>
        <p:spPr bwMode="auto">
          <a:xfrm>
            <a:off x="4035425" y="6350000"/>
            <a:ext cx="107315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fld id="{C6635A7E-4E2F-4404-A0D1-31AA04B5193C}" type="slidenum">
              <a:rPr lang="de-DE" sz="1400"/>
              <a:pPr algn="ctr"/>
              <a:t>158</a:t>
            </a:fld>
            <a:endParaRPr lang="de-DE" sz="1400"/>
          </a:p>
        </p:txBody>
      </p:sp>
      <p:sp>
        <p:nvSpPr>
          <p:cNvPr id="24581" name="Textfeld 4"/>
          <p:cNvSpPr txBox="1">
            <a:spLocks noChangeArrowheads="1"/>
          </p:cNvSpPr>
          <p:nvPr/>
        </p:nvSpPr>
        <p:spPr bwMode="auto">
          <a:xfrm>
            <a:off x="963613" y="3024188"/>
            <a:ext cx="7029450" cy="26574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200" dirty="0"/>
              <a:t>###################### Parameters describing how and where to execute the build.</a:t>
            </a:r>
          </a:p>
          <a:p>
            <a:r>
              <a:rPr lang="en-US" sz="1200" dirty="0" smtClean="0"/>
              <a:t># </a:t>
            </a:r>
            <a:r>
              <a:rPr lang="en-US" sz="1200" dirty="0"/>
              <a:t>Typical users need only update the following properties:</a:t>
            </a:r>
          </a:p>
          <a:p>
            <a:r>
              <a:rPr lang="en-US" sz="1200" dirty="0"/>
              <a:t>#    </a:t>
            </a:r>
            <a:r>
              <a:rPr lang="en-US" sz="1200" dirty="0" err="1"/>
              <a:t>baseLocation</a:t>
            </a:r>
            <a:r>
              <a:rPr lang="en-US" sz="1200" dirty="0"/>
              <a:t> - where things you are building against are installed</a:t>
            </a:r>
          </a:p>
          <a:p>
            <a:r>
              <a:rPr lang="en-US" sz="1200" dirty="0"/>
              <a:t>#    </a:t>
            </a:r>
            <a:r>
              <a:rPr lang="en-US" sz="1200" dirty="0" err="1"/>
              <a:t>bootclasspath</a:t>
            </a:r>
            <a:r>
              <a:rPr lang="en-US" sz="1200" dirty="0"/>
              <a:t> - The base jars to compile against (</a:t>
            </a:r>
            <a:r>
              <a:rPr lang="en-US" sz="1200" dirty="0" err="1"/>
              <a:t>typicaly</a:t>
            </a:r>
            <a:r>
              <a:rPr lang="en-US" sz="1200" dirty="0"/>
              <a:t> rt.jar)</a:t>
            </a:r>
          </a:p>
          <a:p>
            <a:r>
              <a:rPr lang="en-US" sz="1200" dirty="0"/>
              <a:t>#    </a:t>
            </a:r>
            <a:r>
              <a:rPr lang="en-US" sz="1200" dirty="0" err="1"/>
              <a:t>configs</a:t>
            </a:r>
            <a:r>
              <a:rPr lang="en-US" sz="1200" dirty="0"/>
              <a:t> - the list of {</a:t>
            </a:r>
            <a:r>
              <a:rPr lang="en-US" sz="1200" dirty="0" err="1"/>
              <a:t>os</a:t>
            </a:r>
            <a:r>
              <a:rPr lang="en-US" sz="1200" dirty="0"/>
              <a:t>, </a:t>
            </a:r>
            <a:r>
              <a:rPr lang="en-US" sz="1200" dirty="0" err="1"/>
              <a:t>ws</a:t>
            </a:r>
            <a:r>
              <a:rPr lang="en-US" sz="1200" dirty="0"/>
              <a:t>, arch} configurations to build.  </a:t>
            </a:r>
          </a:p>
          <a:p>
            <a:r>
              <a:rPr lang="en-US" sz="1200" dirty="0"/>
              <a:t>#</a:t>
            </a:r>
          </a:p>
          <a:p>
            <a:r>
              <a:rPr lang="en-US" sz="1200" dirty="0"/>
              <a:t># Of course any of the settings here can be overridden by </a:t>
            </a:r>
            <a:r>
              <a:rPr lang="en-US" sz="1200" dirty="0" err="1"/>
              <a:t>spec'ing</a:t>
            </a:r>
            <a:endParaRPr lang="en-US" sz="1200" dirty="0"/>
          </a:p>
          <a:p>
            <a:r>
              <a:rPr lang="en-US" sz="1200" dirty="0"/>
              <a:t># them on the command line (e.g., -</a:t>
            </a:r>
            <a:r>
              <a:rPr lang="en-US" sz="1200" dirty="0" err="1"/>
              <a:t>DbaseLocation</a:t>
            </a:r>
            <a:r>
              <a:rPr lang="en-US" sz="1200" dirty="0"/>
              <a:t>=c:/eclipse</a:t>
            </a:r>
          </a:p>
          <a:p>
            <a:r>
              <a:rPr lang="en-US" sz="1200" dirty="0"/>
              <a:t>#The type of the top level element we are building,  generally "</a:t>
            </a:r>
            <a:r>
              <a:rPr lang="en-US" sz="1200" dirty="0" err="1"/>
              <a:t>feature"topLevelElementType</a:t>
            </a:r>
            <a:r>
              <a:rPr lang="en-US" sz="1200" dirty="0"/>
              <a:t> = feature</a:t>
            </a:r>
          </a:p>
          <a:p>
            <a:r>
              <a:rPr lang="en-US" sz="1200" dirty="0"/>
              <a:t>#The id of the top level element we are </a:t>
            </a:r>
            <a:r>
              <a:rPr lang="en-US" sz="1200" dirty="0" err="1"/>
              <a:t>buildingtopLevelElementId</a:t>
            </a:r>
            <a:r>
              <a:rPr lang="en-US" sz="1200" dirty="0"/>
              <a:t> = </a:t>
            </a:r>
            <a:r>
              <a:rPr lang="en-US" sz="1200" dirty="0" err="1"/>
              <a:t>org.foo.bar</a:t>
            </a:r>
            <a:endParaRPr lang="en-US" sz="1200" dirty="0"/>
          </a:p>
          <a:p>
            <a:r>
              <a:rPr lang="en-US" sz="1200" dirty="0"/>
              <a:t>#</a:t>
            </a:r>
          </a:p>
          <a:p>
            <a:r>
              <a:rPr lang="en-US" sz="1200" dirty="0"/>
              <a:t>############ PRODUCT/PACKAGING CONTROL ############</a:t>
            </a:r>
          </a:p>
          <a:p>
            <a:r>
              <a:rPr lang="en-US" sz="1200" dirty="0"/>
              <a:t>#product=/</a:t>
            </a:r>
            <a:r>
              <a:rPr lang="en-US" sz="1200" dirty="0" err="1"/>
              <a:t>plugin</a:t>
            </a:r>
            <a:r>
              <a:rPr lang="en-US" sz="1200" dirty="0"/>
              <a:t> or feature id/path/to/.</a:t>
            </a:r>
            <a:r>
              <a:rPr lang="en-US" sz="1200" dirty="0" err="1"/>
              <a:t>productrunPackager</a:t>
            </a:r>
            <a:r>
              <a:rPr lang="en-US" sz="1200" dirty="0"/>
              <a:t>=true</a:t>
            </a:r>
          </a:p>
          <a:p>
            <a:r>
              <a:rPr lang="en-US" sz="1200" dirty="0"/>
              <a:t>…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Foliennummernplatzhalter 2"/>
          <p:cNvSpPr txBox="1">
            <a:spLocks noGrp="1"/>
          </p:cNvSpPr>
          <p:nvPr/>
        </p:nvSpPr>
        <p:spPr bwMode="auto">
          <a:xfrm>
            <a:off x="4035425" y="6350000"/>
            <a:ext cx="107315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fld id="{FA36AF59-0CAC-45A2-8368-275913ED675E}" type="slidenum">
              <a:rPr lang="de-DE" sz="1400"/>
              <a:pPr algn="ctr"/>
              <a:t>159</a:t>
            </a:fld>
            <a:endParaRPr lang="de-DE" sz="1400"/>
          </a:p>
        </p:txBody>
      </p:sp>
      <p:sp>
        <p:nvSpPr>
          <p:cNvPr id="25603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Prepare a build.xml file</a:t>
            </a:r>
          </a:p>
        </p:txBody>
      </p:sp>
      <p:sp>
        <p:nvSpPr>
          <p:cNvPr id="25604" name="Inhaltsplatzhalter 1"/>
          <p:cNvSpPr>
            <a:spLocks/>
          </p:cNvSpPr>
          <p:nvPr/>
        </p:nvSpPr>
        <p:spPr bwMode="auto">
          <a:xfrm>
            <a:off x="455613" y="1117600"/>
            <a:ext cx="8229600" cy="4864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ts val="1200"/>
              </a:spcBef>
              <a:buFont typeface="Arial" charset="0"/>
              <a:buChar char="»"/>
            </a:pPr>
            <a:r>
              <a:rPr lang="en-US" sz="2000" dirty="0"/>
              <a:t>That </a:t>
            </a:r>
            <a:r>
              <a:rPr lang="en-US" sz="2000" dirty="0">
                <a:latin typeface="Courier New" pitchFamily="49" charset="0"/>
                <a:cs typeface="Courier New" pitchFamily="49" charset="0"/>
                <a:sym typeface="Wingdings" pitchFamily="2" charset="2"/>
              </a:rPr>
              <a:t>build.xml</a:t>
            </a:r>
            <a:r>
              <a:rPr lang="en-US" sz="2000" dirty="0"/>
              <a:t> is an </a:t>
            </a:r>
            <a:r>
              <a:rPr lang="en-US" sz="2000" dirty="0" smtClean="0"/>
              <a:t>Ant </a:t>
            </a:r>
            <a:r>
              <a:rPr lang="en-US" sz="2000" dirty="0"/>
              <a:t>build file </a:t>
            </a:r>
            <a:r>
              <a:rPr lang="en-US" sz="2000" dirty="0" smtClean="0"/>
              <a:t>that is specifically engineered </a:t>
            </a:r>
            <a:r>
              <a:rPr lang="en-US" sz="2000" dirty="0"/>
              <a:t>for an Eclipse </a:t>
            </a:r>
            <a:r>
              <a:rPr lang="en-US" sz="2000" dirty="0" smtClean="0"/>
              <a:t>build</a:t>
            </a:r>
            <a:r>
              <a:rPr lang="en-US" sz="2000" dirty="0"/>
              <a:t>:</a:t>
            </a:r>
          </a:p>
        </p:txBody>
      </p:sp>
      <p:sp>
        <p:nvSpPr>
          <p:cNvPr id="25605" name="Textfeld 4"/>
          <p:cNvSpPr txBox="1">
            <a:spLocks noChangeArrowheads="1"/>
          </p:cNvSpPr>
          <p:nvPr/>
        </p:nvSpPr>
        <p:spPr bwMode="auto">
          <a:xfrm>
            <a:off x="911224" y="2001838"/>
            <a:ext cx="7191376" cy="230832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200" dirty="0"/>
              <a:t>&lt;project name</a:t>
            </a:r>
            <a:r>
              <a:rPr lang="en-US" sz="1200" dirty="0" smtClean="0"/>
              <a:t>="</a:t>
            </a:r>
            <a:r>
              <a:rPr lang="de-DE" sz="1200" dirty="0" err="1" smtClean="0"/>
              <a:t>net.eclipsetraining.contacts</a:t>
            </a:r>
            <a:r>
              <a:rPr lang="en-US" sz="1200" dirty="0" smtClean="0"/>
              <a:t>" </a:t>
            </a:r>
            <a:r>
              <a:rPr lang="en-US" sz="1200" dirty="0"/>
              <a:t>default="build</a:t>
            </a:r>
            <a:r>
              <a:rPr lang="en-US" sz="1200" dirty="0" smtClean="0"/>
              <a:t>"&gt;</a:t>
            </a:r>
            <a:endParaRPr lang="en-US" sz="1200" dirty="0"/>
          </a:p>
          <a:p>
            <a:r>
              <a:rPr lang="en-US" sz="1200" dirty="0"/>
              <a:t>&lt;property file="</a:t>
            </a:r>
            <a:r>
              <a:rPr lang="en-US" sz="1200" dirty="0" err="1"/>
              <a:t>build.properties</a:t>
            </a:r>
            <a:r>
              <a:rPr lang="en-US" sz="1200" dirty="0"/>
              <a:t>" /&gt;</a:t>
            </a:r>
          </a:p>
          <a:p>
            <a:r>
              <a:rPr lang="en-US" sz="1200" dirty="0"/>
              <a:t>      &lt;!--</a:t>
            </a:r>
          </a:p>
          <a:p>
            <a:r>
              <a:rPr lang="en-US" sz="1200" dirty="0"/>
              <a:t>           PDE Build expects that the build directory contains a</a:t>
            </a:r>
          </a:p>
          <a:p>
            <a:r>
              <a:rPr lang="en-US" sz="1200" dirty="0"/>
              <a:t>           "</a:t>
            </a:r>
            <a:r>
              <a:rPr lang="en-US" sz="1200" dirty="0" err="1"/>
              <a:t>plugins</a:t>
            </a:r>
            <a:r>
              <a:rPr lang="en-US" sz="1200" dirty="0"/>
              <a:t>" directory and a "features" directory. These </a:t>
            </a:r>
          </a:p>
          <a:p>
            <a:r>
              <a:rPr lang="en-US" sz="1200" dirty="0"/>
              <a:t>           directories should contain the various plug-ins an features</a:t>
            </a:r>
          </a:p>
          <a:p>
            <a:r>
              <a:rPr lang="en-US" sz="1200" dirty="0"/>
              <a:t>           to be built.</a:t>
            </a:r>
          </a:p>
          <a:p>
            <a:r>
              <a:rPr lang="en-US" sz="1200" dirty="0"/>
              <a:t>           </a:t>
            </a:r>
          </a:p>
          <a:p>
            <a:r>
              <a:rPr lang="en-US" sz="1200" dirty="0"/>
              <a:t>           This example simply copies the projects directly from your</a:t>
            </a:r>
          </a:p>
          <a:p>
            <a:r>
              <a:rPr lang="en-US" sz="1200" dirty="0"/>
              <a:t>           workspace into the appropriate build directory folders.</a:t>
            </a:r>
          </a:p>
          <a:p>
            <a:r>
              <a:rPr lang="en-US" sz="1200" dirty="0"/>
              <a:t>      --&gt;</a:t>
            </a:r>
          </a:p>
          <a:p>
            <a:r>
              <a:rPr lang="en-US" sz="1200" dirty="0"/>
              <a:t>…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 smtClean="0"/>
              <a:t>OSGi =&gt; modules for the Java platform</a:t>
            </a:r>
          </a:p>
          <a:p>
            <a:pPr lvl="1"/>
            <a:r>
              <a:rPr lang="en-US" noProof="0" dirty="0" smtClean="0"/>
              <a:t>Highly dynamic and flexible</a:t>
            </a:r>
          </a:p>
          <a:p>
            <a:pPr lvl="1"/>
            <a:r>
              <a:rPr lang="en-US" noProof="0" dirty="0" smtClean="0"/>
              <a:t>Loose coupling of Java modules</a:t>
            </a:r>
          </a:p>
          <a:p>
            <a:r>
              <a:rPr lang="en-US" noProof="0" dirty="0" smtClean="0"/>
              <a:t>Modular Component Architecture, based on:</a:t>
            </a:r>
          </a:p>
          <a:p>
            <a:pPr lvl="1"/>
            <a:r>
              <a:rPr lang="en-US" dirty="0" smtClean="0"/>
              <a:t>OSGi B</a:t>
            </a:r>
            <a:r>
              <a:rPr lang="en-US" noProof="0" dirty="0" err="1" smtClean="0"/>
              <a:t>undles</a:t>
            </a:r>
            <a:r>
              <a:rPr lang="en-US" noProof="0" dirty="0" smtClean="0"/>
              <a:t> (= Eclipse Plug-ins)</a:t>
            </a:r>
          </a:p>
          <a:p>
            <a:pPr lvl="1"/>
            <a:r>
              <a:rPr lang="en-US" dirty="0" smtClean="0"/>
              <a:t>Eclipse F</a:t>
            </a:r>
            <a:r>
              <a:rPr lang="en-US" noProof="0" dirty="0" err="1" smtClean="0"/>
              <a:t>eatures</a:t>
            </a:r>
            <a:endParaRPr lang="en-US" noProof="0" dirty="0" smtClean="0"/>
          </a:p>
          <a:p>
            <a:pPr lvl="2"/>
            <a:r>
              <a:rPr lang="en-US" noProof="0" dirty="0" smtClean="0"/>
              <a:t>For deployment options</a:t>
            </a:r>
          </a:p>
          <a:p>
            <a:pPr lvl="2"/>
            <a:r>
              <a:rPr lang="en-US" noProof="0" dirty="0" smtClean="0"/>
              <a:t>For product lines</a:t>
            </a:r>
          </a:p>
          <a:p>
            <a:pPr lvl="2"/>
            <a:r>
              <a:rPr lang="en-US" noProof="0" dirty="0" smtClean="0"/>
              <a:t>For different customer brandings</a:t>
            </a:r>
          </a:p>
          <a:p>
            <a:pPr lvl="2"/>
            <a:r>
              <a:rPr lang="en-US" noProof="0" dirty="0" smtClean="0"/>
              <a:t>For different platforms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2EEC91-8B3F-4326-B562-12F5A55A689F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Modular Component Architecture</a:t>
            </a:r>
            <a:endParaRPr lang="en-US" noProof="0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Inhaltsplatzhalter 1"/>
          <p:cNvSpPr>
            <a:spLocks noGrp="1"/>
          </p:cNvSpPr>
          <p:nvPr>
            <p:ph idx="1"/>
          </p:nvPr>
        </p:nvSpPr>
        <p:spPr>
          <a:xfrm>
            <a:off x="457200" y="1112838"/>
            <a:ext cx="8229600" cy="4967287"/>
          </a:xfrm>
        </p:spPr>
        <p:txBody>
          <a:bodyPr/>
          <a:lstStyle/>
          <a:p>
            <a:r>
              <a:rPr lang="en-US" dirty="0" smtClean="0"/>
              <a:t>First test the correctness of your application by building it inside the Eclipse IDE with the product build tooling (non-headless build)</a:t>
            </a:r>
          </a:p>
          <a:p>
            <a:pPr eaLnBrk="1" hangingPunct="1"/>
            <a:r>
              <a:rPr lang="en-US" dirty="0" smtClean="0"/>
              <a:t>Run the </a:t>
            </a:r>
            <a:r>
              <a:rPr lang="en-US" dirty="0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build.xml</a:t>
            </a:r>
            <a:r>
              <a:rPr lang="en-US" dirty="0" smtClean="0"/>
              <a:t> with “Run as Ant” (headless build)</a:t>
            </a:r>
          </a:p>
          <a:p>
            <a:pPr eaLnBrk="1" hangingPunct="1"/>
            <a:r>
              <a:rPr lang="en-US" dirty="0" smtClean="0"/>
              <a:t>…</a:t>
            </a:r>
          </a:p>
        </p:txBody>
      </p:sp>
      <p:sp>
        <p:nvSpPr>
          <p:cNvPr id="26628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Run the build </a:t>
            </a:r>
          </a:p>
        </p:txBody>
      </p:sp>
      <p:sp>
        <p:nvSpPr>
          <p:cNvPr id="26627" name="Foliennummernplatzhalter 2"/>
          <p:cNvSpPr txBox="1">
            <a:spLocks noGrp="1"/>
          </p:cNvSpPr>
          <p:nvPr/>
        </p:nvSpPr>
        <p:spPr bwMode="auto">
          <a:xfrm>
            <a:off x="4035425" y="6350000"/>
            <a:ext cx="107315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fld id="{3C77EF2F-F834-46F5-B5F7-7FD898CFAFB6}" type="slidenum">
              <a:rPr lang="de-DE" sz="1400"/>
              <a:pPr algn="ctr"/>
              <a:t>160</a:t>
            </a:fld>
            <a:endParaRPr lang="de-DE" sz="140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Inhaltsplatzhalter 1"/>
          <p:cNvSpPr>
            <a:spLocks noGrp="1"/>
          </p:cNvSpPr>
          <p:nvPr>
            <p:ph idx="1"/>
          </p:nvPr>
        </p:nvSpPr>
        <p:spPr>
          <a:xfrm>
            <a:off x="457200" y="1112838"/>
            <a:ext cx="8229600" cy="4967287"/>
          </a:xfrm>
        </p:spPr>
        <p:txBody>
          <a:bodyPr/>
          <a:lstStyle/>
          <a:p>
            <a:pPr eaLnBrk="1" hangingPunct="1"/>
            <a:r>
              <a:rPr lang="en-US" dirty="0" smtClean="0"/>
              <a:t>The final out-come of the build is a zip packaged RCP application</a:t>
            </a:r>
          </a:p>
        </p:txBody>
      </p:sp>
      <p:sp>
        <p:nvSpPr>
          <p:cNvPr id="27652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Final build components</a:t>
            </a:r>
          </a:p>
        </p:txBody>
      </p:sp>
      <p:sp>
        <p:nvSpPr>
          <p:cNvPr id="27651" name="Foliennummernplatzhalter 2"/>
          <p:cNvSpPr txBox="1">
            <a:spLocks noGrp="1"/>
          </p:cNvSpPr>
          <p:nvPr/>
        </p:nvSpPr>
        <p:spPr bwMode="auto">
          <a:xfrm>
            <a:off x="4035425" y="6350000"/>
            <a:ext cx="107315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fld id="{5F02DFC8-2E48-4D88-BA8C-33A75F5D81BE}" type="slidenum">
              <a:rPr lang="de-DE" sz="1400"/>
              <a:pPr algn="ctr"/>
              <a:t>161</a:t>
            </a:fld>
            <a:endParaRPr lang="de-DE" sz="1400"/>
          </a:p>
        </p:txBody>
      </p:sp>
      <p:sp>
        <p:nvSpPr>
          <p:cNvPr id="5" name="Abgerundete rechteckige Legende 4"/>
          <p:cNvSpPr/>
          <p:nvPr/>
        </p:nvSpPr>
        <p:spPr>
          <a:xfrm>
            <a:off x="1544638" y="2527300"/>
            <a:ext cx="5883781" cy="2284425"/>
          </a:xfrm>
          <a:prstGeom prst="wedgeRoundRectCallout">
            <a:avLst>
              <a:gd name="adj1" fmla="val -49398"/>
              <a:gd name="adj2" fmla="val 75095"/>
              <a:gd name="adj3" fmla="val 16667"/>
            </a:avLst>
          </a:prstGeom>
          <a:gradFill flip="none" rotWithShape="1">
            <a:gsLst>
              <a:gs pos="0">
                <a:schemeClr val="accent6"/>
              </a:gs>
              <a:gs pos="100000">
                <a:schemeClr val="accent6">
                  <a:lumMod val="75000"/>
                </a:schemeClr>
              </a:gs>
            </a:gsLst>
            <a:lin ang="2700000" scaled="1"/>
            <a:tileRect/>
          </a:gra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80000" tIns="108000" rIns="180000" bIns="108000" anchor="ctr">
            <a:spAutoFit/>
          </a:bodyPr>
          <a:lstStyle/>
          <a:p>
            <a:pPr algn="ctr">
              <a:defRPr/>
            </a:pPr>
            <a:r>
              <a:rPr lang="en-US" sz="2000" dirty="0">
                <a:solidFill>
                  <a:schemeClr val="tx1"/>
                </a:solidFill>
              </a:rPr>
              <a:t>Best </a:t>
            </a:r>
            <a:r>
              <a:rPr lang="en-US" sz="2000" dirty="0" smtClean="0">
                <a:solidFill>
                  <a:schemeClr val="tx1"/>
                </a:solidFill>
              </a:rPr>
              <a:t>practices:</a:t>
            </a:r>
            <a:endParaRPr lang="en-US" sz="2000" dirty="0">
              <a:solidFill>
                <a:schemeClr val="tx1"/>
              </a:solidFill>
            </a:endParaRPr>
          </a:p>
          <a:p>
            <a:pPr algn="ctr">
              <a:defRPr/>
            </a:pPr>
            <a:r>
              <a:rPr lang="en-US" sz="2000" dirty="0">
                <a:solidFill>
                  <a:srgbClr val="000000"/>
                </a:solidFill>
                <a:ea typeface="Arial Unicode MS" pitchFamily="34" charset="-128"/>
                <a:cs typeface="Arial Unicode MS" pitchFamily="34" charset="-128"/>
              </a:rPr>
              <a:t>Use an extra build </a:t>
            </a:r>
            <a:r>
              <a:rPr lang="en-US" sz="2000" dirty="0" smtClean="0">
                <a:solidFill>
                  <a:srgbClr val="000000"/>
                </a:solidFill>
                <a:ea typeface="Arial Unicode MS" pitchFamily="34" charset="-128"/>
                <a:cs typeface="Arial Unicode MS" pitchFamily="34" charset="-128"/>
              </a:rPr>
              <a:t>Plug-in </a:t>
            </a:r>
            <a:r>
              <a:rPr lang="en-US" sz="2000" dirty="0">
                <a:solidFill>
                  <a:srgbClr val="000000"/>
                </a:solidFill>
                <a:ea typeface="Arial Unicode MS" pitchFamily="34" charset="-128"/>
                <a:cs typeface="Arial Unicode MS" pitchFamily="34" charset="-128"/>
              </a:rPr>
              <a:t>for each application!</a:t>
            </a:r>
          </a:p>
          <a:p>
            <a:pPr algn="ctr">
              <a:defRPr/>
            </a:pPr>
            <a:r>
              <a:rPr lang="en-US" sz="2000" dirty="0">
                <a:solidFill>
                  <a:srgbClr val="000000"/>
                </a:solidFill>
                <a:ea typeface="Arial Unicode MS" pitchFamily="34" charset="-128"/>
                <a:cs typeface="Arial Unicode MS" pitchFamily="34" charset="-128"/>
              </a:rPr>
              <a:t>Create a </a:t>
            </a:r>
            <a:r>
              <a:rPr lang="en-US" sz="2000" dirty="0" smtClean="0">
                <a:solidFill>
                  <a:srgbClr val="000000"/>
                </a:solidFill>
                <a:ea typeface="Arial Unicode MS" pitchFamily="34" charset="-128"/>
                <a:cs typeface="Arial Unicode MS" pitchFamily="34" charset="-128"/>
              </a:rPr>
              <a:t>Feature </a:t>
            </a:r>
            <a:r>
              <a:rPr lang="en-US" sz="2000" dirty="0">
                <a:solidFill>
                  <a:srgbClr val="000000"/>
                </a:solidFill>
                <a:ea typeface="Arial Unicode MS" pitchFamily="34" charset="-128"/>
                <a:cs typeface="Arial Unicode MS" pitchFamily="34" charset="-128"/>
              </a:rPr>
              <a:t>for the application!</a:t>
            </a:r>
          </a:p>
          <a:p>
            <a:pPr algn="ctr">
              <a:defRPr/>
            </a:pPr>
            <a:r>
              <a:rPr lang="en-US" sz="2000" dirty="0">
                <a:solidFill>
                  <a:srgbClr val="000000"/>
                </a:solidFill>
                <a:ea typeface="Arial Unicode MS" pitchFamily="34" charset="-128"/>
                <a:cs typeface="Arial Unicode MS" pitchFamily="34" charset="-128"/>
              </a:rPr>
              <a:t>Separate the Eclipse IDE from the SDK!</a:t>
            </a:r>
          </a:p>
          <a:p>
            <a:pPr algn="ctr">
              <a:defRPr/>
            </a:pPr>
            <a:r>
              <a:rPr lang="en-US" sz="2000" dirty="0">
                <a:solidFill>
                  <a:srgbClr val="000000"/>
                </a:solidFill>
                <a:ea typeface="Arial Unicode MS" pitchFamily="34" charset="-128"/>
                <a:cs typeface="Arial Unicode MS" pitchFamily="34" charset="-128"/>
              </a:rPr>
              <a:t>Copy the Delta Pack into the SDK</a:t>
            </a:r>
            <a:r>
              <a:rPr lang="en-US" sz="2000" dirty="0" smtClean="0">
                <a:solidFill>
                  <a:srgbClr val="000000"/>
                </a:solidFill>
                <a:ea typeface="Arial Unicode MS" pitchFamily="34" charset="-128"/>
                <a:cs typeface="Arial Unicode MS" pitchFamily="34" charset="-128"/>
              </a:rPr>
              <a:t>!</a:t>
            </a:r>
            <a:endParaRPr lang="en-US" sz="2000" dirty="0">
              <a:solidFill>
                <a:srgbClr val="000000"/>
              </a:solidFill>
              <a:ea typeface="Arial Unicode MS" pitchFamily="34" charset="-128"/>
              <a:cs typeface="Arial Unicode MS" pitchFamily="34" charset="-128"/>
            </a:endParaRPr>
          </a:p>
          <a:p>
            <a:pPr algn="ctr">
              <a:defRPr/>
            </a:pPr>
            <a:endParaRPr lang="en-US" sz="2000" dirty="0">
              <a:solidFill>
                <a:srgbClr val="000000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Inhaltsplatzhalter 1"/>
          <p:cNvSpPr>
            <a:spLocks noGrp="1"/>
          </p:cNvSpPr>
          <p:nvPr>
            <p:ph idx="1"/>
          </p:nvPr>
        </p:nvSpPr>
        <p:spPr>
          <a:xfrm>
            <a:off x="457200" y="1112838"/>
            <a:ext cx="8229600" cy="4967287"/>
          </a:xfrm>
        </p:spPr>
        <p:txBody>
          <a:bodyPr/>
          <a:lstStyle/>
          <a:p>
            <a:pPr eaLnBrk="1" hangingPunct="1"/>
            <a:r>
              <a:rPr lang="en-US" dirty="0" smtClean="0"/>
              <a:t>Step 1: Create a new Plug-in for the build project</a:t>
            </a:r>
          </a:p>
          <a:p>
            <a:pPr lvl="1" eaLnBrk="1" hangingPunct="1"/>
            <a:r>
              <a:rPr lang="en-US" dirty="0" smtClean="0"/>
              <a:t>Name: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net.eclipsetraining.contacts.build</a:t>
            </a:r>
            <a:endParaRPr lang="en-US" dirty="0" smtClean="0"/>
          </a:p>
          <a:p>
            <a:pPr eaLnBrk="1" hangingPunct="1"/>
            <a:r>
              <a:rPr lang="en-US" dirty="0" smtClean="0"/>
              <a:t>Step 2: Create a build properties file</a:t>
            </a:r>
          </a:p>
          <a:p>
            <a:pPr lvl="1" eaLnBrk="1" hangingPunct="1"/>
            <a:r>
              <a:rPr lang="en-US" dirty="0" smtClean="0"/>
              <a:t>Copy the course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build.properties</a:t>
            </a:r>
            <a:r>
              <a:rPr lang="en-US" dirty="0" smtClean="0"/>
              <a:t> file into your project</a:t>
            </a:r>
          </a:p>
          <a:p>
            <a:pPr eaLnBrk="1" hangingPunct="1"/>
            <a:r>
              <a:rPr lang="en-US" dirty="0" smtClean="0"/>
              <a:t>Step 3: Create a build file</a:t>
            </a:r>
          </a:p>
          <a:p>
            <a:pPr lvl="1" eaLnBrk="1" hangingPunct="1"/>
            <a:r>
              <a:rPr lang="en-US" dirty="0" smtClean="0"/>
              <a:t>Copy the course </a:t>
            </a:r>
            <a:r>
              <a:rPr lang="en-US" dirty="0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build.xml</a:t>
            </a:r>
            <a:r>
              <a:rPr lang="en-US" dirty="0" smtClean="0"/>
              <a:t> file into your project</a:t>
            </a:r>
          </a:p>
          <a:p>
            <a:pPr eaLnBrk="1" hangingPunct="1"/>
            <a:r>
              <a:rPr lang="en-US" dirty="0" smtClean="0"/>
              <a:t>Step 5: Execute the </a:t>
            </a:r>
            <a:r>
              <a:rPr lang="en-US" dirty="0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build.xml</a:t>
            </a:r>
            <a:r>
              <a:rPr lang="en-US" dirty="0" smtClean="0"/>
              <a:t> file as Ant script</a:t>
            </a:r>
          </a:p>
          <a:p>
            <a:pPr lvl="1"/>
            <a:r>
              <a:rPr lang="en-US" dirty="0" smtClean="0"/>
              <a:t>Select the </a:t>
            </a:r>
            <a:r>
              <a:rPr lang="en-US" dirty="0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build.xml</a:t>
            </a:r>
            <a:r>
              <a:rPr lang="en-US" dirty="0" smtClean="0"/>
              <a:t> file</a:t>
            </a:r>
          </a:p>
          <a:p>
            <a:pPr lvl="1" eaLnBrk="1" hangingPunct="1"/>
            <a:r>
              <a:rPr lang="en-US" dirty="0" smtClean="0"/>
              <a:t>Right click and select “Run as Ant”</a:t>
            </a:r>
          </a:p>
          <a:p>
            <a:pPr eaLnBrk="1" hangingPunct="1"/>
            <a:r>
              <a:rPr lang="en-US" dirty="0" smtClean="0"/>
              <a:t>Step 6: Watch for errors on the console as the build is performed</a:t>
            </a:r>
          </a:p>
        </p:txBody>
      </p:sp>
      <p:sp>
        <p:nvSpPr>
          <p:cNvPr id="28676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Lab Tasks I: Run headless build from Eclipse</a:t>
            </a:r>
          </a:p>
        </p:txBody>
      </p:sp>
      <p:sp>
        <p:nvSpPr>
          <p:cNvPr id="28675" name="Foliennummernplatzhalter 2"/>
          <p:cNvSpPr txBox="1">
            <a:spLocks noGrp="1"/>
          </p:cNvSpPr>
          <p:nvPr/>
        </p:nvSpPr>
        <p:spPr bwMode="auto">
          <a:xfrm>
            <a:off x="4035425" y="6350000"/>
            <a:ext cx="107315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fld id="{413DB85A-5CBC-4814-A10E-5F5ED7B3812E}" type="slidenum">
              <a:rPr lang="de-DE" sz="1400"/>
              <a:pPr algn="ctr"/>
              <a:t>162</a:t>
            </a:fld>
            <a:endParaRPr lang="de-DE" sz="140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Inhaltsplatzhalter 1"/>
          <p:cNvSpPr>
            <a:spLocks noGrp="1"/>
          </p:cNvSpPr>
          <p:nvPr>
            <p:ph idx="1"/>
          </p:nvPr>
        </p:nvSpPr>
        <p:spPr>
          <a:xfrm>
            <a:off x="457200" y="1112838"/>
            <a:ext cx="8229600" cy="4967287"/>
          </a:xfrm>
        </p:spPr>
        <p:txBody>
          <a:bodyPr/>
          <a:lstStyle/>
          <a:p>
            <a:pPr eaLnBrk="1" hangingPunct="1"/>
            <a:r>
              <a:rPr lang="en-US" dirty="0" smtClean="0"/>
              <a:t>Step 1: Go to the command line and switch to your Plug-in build directory</a:t>
            </a:r>
          </a:p>
          <a:p>
            <a:r>
              <a:rPr lang="en-US" dirty="0" smtClean="0"/>
              <a:t>Step 2: Build the application by executing the build</a:t>
            </a:r>
          </a:p>
        </p:txBody>
      </p:sp>
      <p:sp>
        <p:nvSpPr>
          <p:cNvPr id="3072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 Tasks II: Run headless build standalone</a:t>
            </a:r>
          </a:p>
        </p:txBody>
      </p:sp>
      <p:sp>
        <p:nvSpPr>
          <p:cNvPr id="30723" name="Foliennummernplatzhalter 2"/>
          <p:cNvSpPr txBox="1">
            <a:spLocks noGrp="1"/>
          </p:cNvSpPr>
          <p:nvPr/>
        </p:nvSpPr>
        <p:spPr bwMode="auto">
          <a:xfrm>
            <a:off x="4035425" y="6350000"/>
            <a:ext cx="107315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fld id="{5FCEDB67-D16A-4852-B8FA-22546D663368}" type="slidenum">
              <a:rPr lang="de-DE" sz="1400"/>
              <a:pPr algn="ctr"/>
              <a:t>163</a:t>
            </a:fld>
            <a:endParaRPr lang="de-DE" sz="1400"/>
          </a:p>
        </p:txBody>
      </p:sp>
      <p:sp>
        <p:nvSpPr>
          <p:cNvPr id="6" name="Textfeld 4"/>
          <p:cNvSpPr txBox="1">
            <a:spLocks noChangeArrowheads="1"/>
          </p:cNvSpPr>
          <p:nvPr/>
        </p:nvSpPr>
        <p:spPr bwMode="auto">
          <a:xfrm>
            <a:off x="1039813" y="2401888"/>
            <a:ext cx="7029450" cy="147732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C:\eclipse\eclipse.exe 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    –application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org.eclipse.ant.core.antRunner</a:t>
            </a:r>
            <a:endParaRPr lang="en-US" dirty="0" smtClean="0">
              <a:latin typeface="Courier New" pitchFamily="49" charset="0"/>
              <a:cs typeface="Courier New" pitchFamily="49" charset="0"/>
              <a:sym typeface="Wingdings" pitchFamily="2" charset="2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    -debug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    -verbose</a:t>
            </a:r>
          </a:p>
          <a:p>
            <a:r>
              <a:rPr lang="en-US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    -buildfile</a:t>
            </a:r>
            <a:r>
              <a:rPr lang="en-US" dirty="0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 ./build.xml</a:t>
            </a:r>
            <a:endParaRPr lang="en-US" dirty="0">
              <a:latin typeface="Courier New" pitchFamily="49" charset="0"/>
              <a:cs typeface="Courier New" pitchFamily="49" charset="0"/>
              <a:sym typeface="Wingdings" pitchFamily="2" charset="2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Inhaltsplatzhalter 5"/>
          <p:cNvSpPr>
            <a:spLocks noGrp="1"/>
          </p:cNvSpPr>
          <p:nvPr>
            <p:ph idx="4294967295"/>
          </p:nvPr>
        </p:nvSpPr>
        <p:spPr>
          <a:xfrm>
            <a:off x="457200" y="1112838"/>
            <a:ext cx="8229600" cy="4967287"/>
          </a:xfrm>
        </p:spPr>
        <p:txBody>
          <a:bodyPr/>
          <a:lstStyle/>
          <a:p>
            <a:pPr eaLnBrk="1" hangingPunct="1"/>
            <a:r>
              <a:rPr lang="en-US" dirty="0" smtClean="0"/>
              <a:t>There are other tools that can help you set up a headless build. For example by utilizing the equinox p2 Plug-in (delivered as part of  the Eclipse Ganymede release), </a:t>
            </a:r>
            <a:r>
              <a:rPr lang="en-US" dirty="0" err="1" smtClean="0"/>
              <a:t>google</a:t>
            </a:r>
            <a:r>
              <a:rPr lang="en-US" dirty="0" smtClean="0"/>
              <a:t> on “Example Headless build for a RCP product with p2” to take a further look at it.</a:t>
            </a:r>
          </a:p>
          <a:p>
            <a:pPr eaLnBrk="1" hangingPunct="1"/>
            <a:r>
              <a:rPr lang="en-US" dirty="0" smtClean="0"/>
              <a:t>For a more detailed explanation on the inner mechanics of “PDE builds” take a look at the excellent article “Build and Test Automation for Plug-ins and Features” written by Markus </a:t>
            </a:r>
            <a:r>
              <a:rPr lang="en-US" dirty="0" err="1" smtClean="0"/>
              <a:t>Barchfeld</a:t>
            </a:r>
            <a:r>
              <a:rPr lang="en-US" dirty="0" smtClean="0"/>
              <a:t>.</a:t>
            </a:r>
          </a:p>
        </p:txBody>
      </p:sp>
      <p:sp>
        <p:nvSpPr>
          <p:cNvPr id="31747" name="Foliennummernplatzhalter 2"/>
          <p:cNvSpPr txBox="1">
            <a:spLocks noGrp="1"/>
          </p:cNvSpPr>
          <p:nvPr/>
        </p:nvSpPr>
        <p:spPr bwMode="auto">
          <a:xfrm>
            <a:off x="4035425" y="6350000"/>
            <a:ext cx="107315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fld id="{EAC20F58-5E6A-416C-B431-5E1A893C666E}" type="slidenum">
              <a:rPr lang="de-DE" sz="1400"/>
              <a:pPr algn="ctr"/>
              <a:t>164</a:t>
            </a:fld>
            <a:endParaRPr lang="de-DE" sz="1400"/>
          </a:p>
        </p:txBody>
      </p:sp>
      <p:sp>
        <p:nvSpPr>
          <p:cNvPr id="31748" name="Titel 4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smtClean="0"/>
              <a:t>Further Information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bgerundetes Rechteck 8"/>
          <p:cNvSpPr/>
          <p:nvPr/>
        </p:nvSpPr>
        <p:spPr>
          <a:xfrm>
            <a:off x="4601350" y="2532198"/>
            <a:ext cx="3947032" cy="35719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6" name="Inhaltsplatzhalter 5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Introduction</a:t>
            </a:r>
          </a:p>
          <a:p>
            <a:r>
              <a:rPr lang="en-US" dirty="0" smtClean="0"/>
              <a:t>Plug-in philosophy</a:t>
            </a:r>
          </a:p>
          <a:p>
            <a:r>
              <a:rPr lang="en-US" dirty="0" smtClean="0"/>
              <a:t>Jobs</a:t>
            </a:r>
          </a:p>
          <a:p>
            <a:r>
              <a:rPr lang="en-US" dirty="0" smtClean="0"/>
              <a:t>Adapters</a:t>
            </a:r>
          </a:p>
          <a:p>
            <a:r>
              <a:rPr lang="en-US" dirty="0" err="1" smtClean="0"/>
              <a:t>JFace</a:t>
            </a:r>
            <a:r>
              <a:rPr lang="en-US" dirty="0" smtClean="0"/>
              <a:t> Wizards</a:t>
            </a:r>
          </a:p>
          <a:p>
            <a:r>
              <a:rPr lang="en-US" dirty="0" smtClean="0"/>
              <a:t>Data Binding</a:t>
            </a:r>
          </a:p>
          <a:p>
            <a:r>
              <a:rPr lang="en-US" dirty="0" smtClean="0"/>
              <a:t>Virtual Trees and Tables</a:t>
            </a:r>
          </a:p>
          <a:p>
            <a:r>
              <a:rPr lang="en-US" dirty="0" smtClean="0"/>
              <a:t>Defining Extension Points</a:t>
            </a:r>
          </a:p>
          <a:p>
            <a:r>
              <a:rPr lang="en-US" dirty="0" smtClean="0"/>
              <a:t>Customizing the Look and Feel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E64C7A-B923-420E-A18C-3EBD0469DC1F}" type="slidenum">
              <a:rPr lang="en-US" smtClean="0"/>
              <a:pPr/>
              <a:t>165</a:t>
            </a:fld>
            <a:endParaRPr lang="en-US"/>
          </a:p>
        </p:txBody>
      </p:sp>
      <p:sp>
        <p:nvSpPr>
          <p:cNvPr id="7" name="Inhaltsplatzhalter 6"/>
          <p:cNvSpPr>
            <a:spLocks noGrp="1"/>
          </p:cNvSpPr>
          <p:nvPr>
            <p:ph sz="half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Help System</a:t>
            </a:r>
            <a:endParaRPr lang="en-US" dirty="0"/>
          </a:p>
          <a:p>
            <a:r>
              <a:rPr lang="en-US" dirty="0" smtClean="0"/>
              <a:t>p2 - Provisioning and Update</a:t>
            </a:r>
            <a:endParaRPr lang="en-US" dirty="0"/>
          </a:p>
          <a:p>
            <a:r>
              <a:rPr lang="en-US" dirty="0" smtClean="0"/>
              <a:t>Headless build</a:t>
            </a:r>
          </a:p>
          <a:p>
            <a:r>
              <a:rPr lang="en-US" dirty="0" smtClean="0"/>
              <a:t>Wrap-up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smtClean="0"/>
              <a:t>Summary</a:t>
            </a:r>
          </a:p>
          <a:p>
            <a:r>
              <a:rPr lang="en-US" noProof="0" smtClean="0"/>
              <a:t>Did you reach your goals?</a:t>
            </a:r>
          </a:p>
          <a:p>
            <a:r>
              <a:rPr lang="en-US" noProof="0" smtClean="0"/>
              <a:t>Q &amp; A</a:t>
            </a:r>
          </a:p>
          <a:p>
            <a:r>
              <a:rPr lang="en-US" noProof="0" smtClean="0"/>
              <a:t>...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E64C7A-B923-420E-A18C-3EBD0469DC1F}" type="slidenum">
              <a:rPr lang="de-DE" smtClean="0"/>
              <a:pPr/>
              <a:t>166</a:t>
            </a:fld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Wrap-up</a:t>
            </a:r>
            <a:endParaRPr lang="en-US" noProof="0"/>
          </a:p>
        </p:txBody>
      </p:sp>
      <p:sp>
        <p:nvSpPr>
          <p:cNvPr id="5" name="Abgerundete rechteckige Legende 4"/>
          <p:cNvSpPr/>
          <p:nvPr/>
        </p:nvSpPr>
        <p:spPr>
          <a:xfrm>
            <a:off x="3732587" y="4129334"/>
            <a:ext cx="1678827" cy="581831"/>
          </a:xfrm>
          <a:prstGeom prst="wedgeRoundRectCallout">
            <a:avLst>
              <a:gd name="adj1" fmla="val -49398"/>
              <a:gd name="adj2" fmla="val 75095"/>
              <a:gd name="adj3" fmla="val 16667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2700000" scaled="1"/>
            <a:tileRect/>
          </a:gra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80000" tIns="108000" rIns="180000" bIns="108000" rtlCol="0" anchor="ctr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</a:rPr>
              <a:t>Thank you!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noProof="0" dirty="0" smtClean="0"/>
              <a:t>THIS WORK IS PROVIDED UNDER THE TERMS OF THE </a:t>
            </a:r>
            <a:br>
              <a:rPr lang="en-US" noProof="0" dirty="0" smtClean="0"/>
            </a:br>
            <a:r>
              <a:rPr lang="en-US" noProof="0" dirty="0" smtClean="0"/>
              <a:t>CREATIVE COMMONS Attribution-</a:t>
            </a:r>
            <a:r>
              <a:rPr lang="en-US" noProof="0" dirty="0" err="1" smtClean="0"/>
              <a:t>NonCommercial</a:t>
            </a:r>
            <a:r>
              <a:rPr lang="en-US" noProof="0" dirty="0" smtClean="0"/>
              <a:t>-</a:t>
            </a:r>
            <a:r>
              <a:rPr lang="en-US" noProof="0" dirty="0" err="1" smtClean="0"/>
              <a:t>NoDerivs</a:t>
            </a:r>
            <a:r>
              <a:rPr lang="en-US" noProof="0" dirty="0" smtClean="0"/>
              <a:t> 2.0 GERMANY PUBLIC LICENSE </a:t>
            </a:r>
            <a:br>
              <a:rPr lang="en-US" noProof="0" dirty="0" smtClean="0"/>
            </a:br>
            <a:r>
              <a:rPr lang="en-US" noProof="0" dirty="0" smtClean="0"/>
              <a:t>(</a:t>
            </a:r>
            <a:r>
              <a:rPr lang="en-US" noProof="0" dirty="0" smtClean="0">
                <a:hlinkClick r:id="rId2"/>
              </a:rPr>
              <a:t>http://creativecommons.org/licenses/by-nc-nd/2.0/de/deed.en_US</a:t>
            </a:r>
            <a:r>
              <a:rPr lang="en-US" noProof="0" dirty="0" smtClean="0"/>
              <a:t>) AND PROTECTED BY COPYRIGHT AND/OR OTHER APPLICABLE LAW. ANY USE OF THE WORK OTHER THAN AS AUTHORIZED UNDER THIS LICENSE OR COPYRIGHT LAW IS PROHIBITED.</a:t>
            </a:r>
          </a:p>
          <a:p>
            <a:pPr>
              <a:buNone/>
            </a:pPr>
            <a:endParaRPr lang="en-US" noProof="0" dirty="0" smtClean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E64C7A-B923-420E-A18C-3EBD0469DC1F}" type="slidenum">
              <a:rPr lang="de-DE" smtClean="0"/>
              <a:pPr/>
              <a:t>167</a:t>
            </a:fld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License</a:t>
            </a:r>
            <a:endParaRPr lang="en-US" noProof="0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 smtClean="0"/>
              <a:t>Open questions:</a:t>
            </a:r>
          </a:p>
          <a:p>
            <a:pPr lvl="1"/>
            <a:r>
              <a:rPr lang="en-US" noProof="0" dirty="0" smtClean="0"/>
              <a:t>What should be the size of a Bundle?</a:t>
            </a:r>
          </a:p>
          <a:p>
            <a:pPr lvl="1"/>
            <a:r>
              <a:rPr lang="en-US" noProof="0" dirty="0" smtClean="0"/>
              <a:t>What functionality should be provided by a Bundle?</a:t>
            </a:r>
          </a:p>
          <a:p>
            <a:pPr lvl="1"/>
            <a:r>
              <a:rPr lang="en-US" noProof="0" dirty="0" smtClean="0"/>
              <a:t>When to separate functionality into different Bundles?</a:t>
            </a:r>
          </a:p>
          <a:p>
            <a:pPr lvl="1"/>
            <a:r>
              <a:rPr lang="en-US" noProof="0" dirty="0" smtClean="0"/>
              <a:t>How to organize Features?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4E2EEC91-8B3F-4326-B562-12F5A55A689F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noProof="0" dirty="0" smtClean="0"/>
              <a:t>Bundle Granularity</a:t>
            </a:r>
            <a:endParaRPr lang="en-US" noProof="0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 smtClean="0"/>
              <a:t>It depends…</a:t>
            </a:r>
          </a:p>
          <a:p>
            <a:r>
              <a:rPr lang="en-US" noProof="0" dirty="0" smtClean="0"/>
              <a:t>If you don’t have much experience:</a:t>
            </a:r>
          </a:p>
          <a:p>
            <a:pPr lvl="1"/>
            <a:r>
              <a:rPr lang="en-US" noProof="0" dirty="0" smtClean="0"/>
              <a:t>Start monolithic, then</a:t>
            </a:r>
          </a:p>
          <a:p>
            <a:pPr lvl="1"/>
            <a:r>
              <a:rPr lang="en-US" noProof="0" dirty="0" smtClean="0"/>
              <a:t>Separate functionality into different Bundles</a:t>
            </a:r>
          </a:p>
          <a:p>
            <a:pPr lvl="2"/>
            <a:r>
              <a:rPr lang="en-US" noProof="0" dirty="0" smtClean="0"/>
              <a:t>If it is a self-contained block</a:t>
            </a:r>
          </a:p>
          <a:p>
            <a:pPr lvl="3"/>
            <a:r>
              <a:rPr lang="en-US" noProof="0" dirty="0" smtClean="0"/>
              <a:t>e.g. domain model, Help, Views, Editors</a:t>
            </a:r>
          </a:p>
          <a:p>
            <a:pPr lvl="2"/>
            <a:r>
              <a:rPr lang="en-US" noProof="0" dirty="0" smtClean="0"/>
              <a:t>If it has the potential of reuse</a:t>
            </a:r>
          </a:p>
          <a:p>
            <a:pPr lvl="3"/>
            <a:r>
              <a:rPr lang="en-US" noProof="0" dirty="0" smtClean="0"/>
              <a:t>e.g. Update, Views, Editors</a:t>
            </a:r>
          </a:p>
          <a:p>
            <a:pPr lvl="2"/>
            <a:r>
              <a:rPr lang="en-US" noProof="0" dirty="0" smtClean="0"/>
              <a:t>If it should be updated separately</a:t>
            </a:r>
          </a:p>
          <a:p>
            <a:pPr lvl="1"/>
            <a:r>
              <a:rPr lang="en-US" noProof="0" dirty="0" smtClean="0"/>
              <a:t>Separate core and UI functionality into different Bundles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4E2EEC91-8B3F-4326-B562-12F5A55A689F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noProof="0" dirty="0" smtClean="0"/>
              <a:t>What should be the size of a Bundle?</a:t>
            </a:r>
            <a:endParaRPr lang="en-US" noProof="0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noProof="0" dirty="0" smtClean="0"/>
              <a:t>These suggestions are not always the best solution, but might help to get started:</a:t>
            </a:r>
          </a:p>
          <a:p>
            <a:pPr lvl="1"/>
            <a:r>
              <a:rPr lang="en-US" noProof="0" dirty="0" smtClean="0"/>
              <a:t>Plug-ins which are providing the basic functionality of your RCP application should be grouped in their own Feature</a:t>
            </a:r>
          </a:p>
          <a:p>
            <a:pPr lvl="1"/>
            <a:r>
              <a:rPr lang="en-US" noProof="0" dirty="0" smtClean="0"/>
              <a:t>Plug-ins with additional / optional functionality should be grouped into separate Features</a:t>
            </a:r>
          </a:p>
          <a:p>
            <a:pPr lvl="2"/>
            <a:r>
              <a:rPr lang="en-US" noProof="0" dirty="0" smtClean="0"/>
              <a:t>E.g. create a separate Help Feature (s</a:t>
            </a:r>
            <a:r>
              <a:rPr lang="en-US" dirty="0" err="1" smtClean="0"/>
              <a:t>ee</a:t>
            </a:r>
            <a:r>
              <a:rPr lang="en-US" dirty="0" smtClean="0"/>
              <a:t> bug 202160, resolved in Eclipse 3.4 </a:t>
            </a:r>
            <a:r>
              <a:rPr lang="en-US" dirty="0" smtClean="0">
                <a:sym typeface="Wingdings" pitchFamily="2" charset="2"/>
              </a:rPr>
              <a:t></a:t>
            </a:r>
            <a:r>
              <a:rPr lang="en-US" noProof="0" dirty="0" smtClean="0"/>
              <a:t>)</a:t>
            </a:r>
          </a:p>
          <a:p>
            <a:pPr lvl="1"/>
            <a:r>
              <a:rPr lang="en-US" noProof="0" dirty="0" smtClean="0"/>
              <a:t>Create different Features for different product brandings</a:t>
            </a:r>
          </a:p>
          <a:p>
            <a:pPr lvl="2"/>
            <a:r>
              <a:rPr lang="en-US" noProof="0" dirty="0" smtClean="0"/>
              <a:t>Create the .product configuration in the Feature project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4E2EEC91-8B3F-4326-B562-12F5A55A689F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noProof="0" smtClean="0"/>
              <a:t>How to organize Features?</a:t>
            </a:r>
            <a:endParaRPr lang="en-US" noProof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bgerundetes Rechteck 8"/>
          <p:cNvSpPr/>
          <p:nvPr/>
        </p:nvSpPr>
        <p:spPr>
          <a:xfrm>
            <a:off x="428596" y="1149677"/>
            <a:ext cx="4126626" cy="35719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Agenda</a:t>
            </a:r>
            <a:endParaRPr lang="en-US" noProof="0"/>
          </a:p>
        </p:txBody>
      </p:sp>
      <p:sp>
        <p:nvSpPr>
          <p:cNvPr id="6" name="Inhaltsplatzhalter 5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Introduction</a:t>
            </a:r>
          </a:p>
          <a:p>
            <a:r>
              <a:rPr lang="en-US" dirty="0" smtClean="0"/>
              <a:t>Plug-in philosophy</a:t>
            </a:r>
          </a:p>
          <a:p>
            <a:r>
              <a:rPr lang="en-US" dirty="0" smtClean="0"/>
              <a:t>Jobs</a:t>
            </a:r>
          </a:p>
          <a:p>
            <a:r>
              <a:rPr lang="en-US" dirty="0" smtClean="0"/>
              <a:t>Adapters</a:t>
            </a:r>
          </a:p>
          <a:p>
            <a:r>
              <a:rPr lang="en-US" dirty="0" err="1" smtClean="0"/>
              <a:t>JFace</a:t>
            </a:r>
            <a:r>
              <a:rPr lang="en-US" dirty="0" smtClean="0"/>
              <a:t> Wizards</a:t>
            </a:r>
          </a:p>
          <a:p>
            <a:r>
              <a:rPr lang="en-US" dirty="0" smtClean="0"/>
              <a:t>Data Binding</a:t>
            </a:r>
          </a:p>
          <a:p>
            <a:r>
              <a:rPr lang="en-US" dirty="0" smtClean="0"/>
              <a:t>Virtual Trees and Tables</a:t>
            </a:r>
          </a:p>
          <a:p>
            <a:r>
              <a:rPr lang="en-US" dirty="0" smtClean="0"/>
              <a:t>Defining Extension Points</a:t>
            </a:r>
          </a:p>
          <a:p>
            <a:r>
              <a:rPr lang="en-US" dirty="0" smtClean="0"/>
              <a:t>Customizing the Look and Feel</a:t>
            </a:r>
          </a:p>
        </p:txBody>
      </p:sp>
      <p:sp>
        <p:nvSpPr>
          <p:cNvPr id="7" name="Inhaltsplatzhalter 6"/>
          <p:cNvSpPr>
            <a:spLocks noGrp="1"/>
          </p:cNvSpPr>
          <p:nvPr>
            <p:ph sz="half" idx="4294967295"/>
          </p:nvPr>
        </p:nvSpPr>
        <p:spPr>
          <a:xfrm>
            <a:off x="4648200" y="1125538"/>
            <a:ext cx="4038600" cy="5000625"/>
          </a:xfrm>
        </p:spPr>
        <p:txBody>
          <a:bodyPr>
            <a:normAutofit/>
          </a:bodyPr>
          <a:lstStyle/>
          <a:p>
            <a:r>
              <a:rPr lang="en-US" dirty="0" smtClean="0"/>
              <a:t>Help System</a:t>
            </a:r>
            <a:endParaRPr lang="en-US" dirty="0"/>
          </a:p>
          <a:p>
            <a:r>
              <a:rPr lang="en-US" dirty="0" smtClean="0"/>
              <a:t>p2 - Provisioning and Update</a:t>
            </a:r>
            <a:endParaRPr lang="en-US" dirty="0"/>
          </a:p>
          <a:p>
            <a:r>
              <a:rPr lang="en-US" dirty="0" smtClean="0"/>
              <a:t>Headless build</a:t>
            </a:r>
          </a:p>
          <a:p>
            <a:r>
              <a:rPr lang="en-US" dirty="0" smtClean="0"/>
              <a:t>Wrap-up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E64C7A-B923-420E-A18C-3EBD0469DC1F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Through its Plug-in architecture RCP lets you:</a:t>
            </a:r>
          </a:p>
          <a:p>
            <a:pPr lvl="1"/>
            <a:r>
              <a:rPr lang="en-US" dirty="0" smtClean="0"/>
              <a:t>Decompose your code into loosely coupled units</a:t>
            </a:r>
          </a:p>
          <a:p>
            <a:pPr lvl="1"/>
            <a:r>
              <a:rPr lang="en-US" dirty="0" smtClean="0"/>
              <a:t>Extend (and update) your product incrementally</a:t>
            </a:r>
          </a:p>
          <a:p>
            <a:pPr lvl="1"/>
            <a:r>
              <a:rPr lang="en-US" dirty="0" smtClean="0"/>
              <a:t>Enforce contracts between groups in your organization</a:t>
            </a:r>
          </a:p>
          <a:p>
            <a:pPr lvl="1"/>
            <a:r>
              <a:rPr lang="en-US" dirty="0" smtClean="0"/>
              <a:t>Play nicely with components from other vendors</a:t>
            </a:r>
          </a:p>
          <a:p>
            <a:pPr lvl="1"/>
            <a:r>
              <a:rPr lang="en-US" dirty="0" smtClean="0"/>
              <a:t>Allow even customers to extend your product</a:t>
            </a:r>
            <a:endParaRPr lang="en-US" noProof="0" dirty="0" smtClean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4E2EEC91-8B3F-4326-B562-12F5A55A689F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Benefits of Eclipse’s Plug-in Philosophy</a:t>
            </a:r>
            <a:endParaRPr lang="en-US" noProof="0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bgerundetes Rechteck 8"/>
          <p:cNvSpPr/>
          <p:nvPr/>
        </p:nvSpPr>
        <p:spPr>
          <a:xfrm>
            <a:off x="428596" y="2055689"/>
            <a:ext cx="4126626" cy="35719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6" name="Inhaltsplatzhalter 5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Introduction</a:t>
            </a:r>
          </a:p>
          <a:p>
            <a:r>
              <a:rPr lang="en-US" dirty="0" smtClean="0"/>
              <a:t>Plug-in philosophy</a:t>
            </a:r>
          </a:p>
          <a:p>
            <a:r>
              <a:rPr lang="en-US" dirty="0" smtClean="0"/>
              <a:t>Jobs</a:t>
            </a:r>
          </a:p>
          <a:p>
            <a:r>
              <a:rPr lang="en-US" dirty="0" smtClean="0"/>
              <a:t>Adapters</a:t>
            </a:r>
          </a:p>
          <a:p>
            <a:r>
              <a:rPr lang="en-US" dirty="0" err="1" smtClean="0"/>
              <a:t>JFace</a:t>
            </a:r>
            <a:r>
              <a:rPr lang="en-US" dirty="0" smtClean="0"/>
              <a:t> Wizards</a:t>
            </a:r>
          </a:p>
          <a:p>
            <a:r>
              <a:rPr lang="en-US" dirty="0" smtClean="0"/>
              <a:t>Data Binding</a:t>
            </a:r>
          </a:p>
          <a:p>
            <a:r>
              <a:rPr lang="en-US" dirty="0" smtClean="0"/>
              <a:t>Virtual Trees and Tables</a:t>
            </a:r>
          </a:p>
          <a:p>
            <a:r>
              <a:rPr lang="en-US" dirty="0" smtClean="0"/>
              <a:t>Defining Extension Points</a:t>
            </a:r>
          </a:p>
          <a:p>
            <a:r>
              <a:rPr lang="en-US" dirty="0" smtClean="0"/>
              <a:t>Customizing the Look and Feel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E64C7A-B923-420E-A18C-3EBD0469DC1F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7" name="Inhaltsplatzhalter 6"/>
          <p:cNvSpPr>
            <a:spLocks noGrp="1"/>
          </p:cNvSpPr>
          <p:nvPr>
            <p:ph sz="half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Help System</a:t>
            </a:r>
            <a:endParaRPr lang="en-US" dirty="0"/>
          </a:p>
          <a:p>
            <a:r>
              <a:rPr lang="en-US" dirty="0" smtClean="0"/>
              <a:t>p2 - Provisioning and Update</a:t>
            </a:r>
          </a:p>
          <a:p>
            <a:r>
              <a:rPr lang="en-US" dirty="0" smtClean="0"/>
              <a:t>Headless build</a:t>
            </a:r>
          </a:p>
          <a:p>
            <a:r>
              <a:rPr lang="en-US" dirty="0" smtClean="0"/>
              <a:t>Wrap-up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Jobs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E64C7A-B923-420E-A18C-3EBD0469DC1F}" type="slidenum">
              <a:rPr lang="de-DE" smtClean="0"/>
              <a:pPr/>
              <a:t>22</a:t>
            </a:fld>
            <a:endParaRPr lang="de-DE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23047" y="1311360"/>
            <a:ext cx="6995338" cy="4176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purpose of the Jobs API is to provide a means to execute long running tasks without  blocking the UI</a:t>
            </a:r>
          </a:p>
          <a:p>
            <a:r>
              <a:rPr lang="en-US" dirty="0" smtClean="0"/>
              <a:t>The advancement of those background jobs can be tracked in your RCP application:</a:t>
            </a:r>
          </a:p>
          <a:p>
            <a:pPr lvl="1"/>
            <a:r>
              <a:rPr lang="en-US" dirty="0" smtClean="0"/>
              <a:t>In the progress View</a:t>
            </a:r>
          </a:p>
          <a:p>
            <a:pPr lvl="1"/>
            <a:r>
              <a:rPr lang="en-US" dirty="0" smtClean="0"/>
              <a:t>In the progress indicator area</a:t>
            </a:r>
          </a:p>
          <a:p>
            <a:r>
              <a:rPr lang="en-US" dirty="0" smtClean="0"/>
              <a:t>In order to define a job you need to provide a class that inherits 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org.eclipse.core.runtime.jobs.Job</a:t>
            </a:r>
            <a:endParaRPr lang="en-US" dirty="0" smtClean="0">
              <a:latin typeface="Courier New" pitchFamily="49" charset="0"/>
              <a:cs typeface="Courier New" pitchFamily="49" charset="0"/>
              <a:sym typeface="Wingdings" pitchFamily="2" charset="2"/>
            </a:endParaRPr>
          </a:p>
          <a:p>
            <a:r>
              <a:rPr lang="en-US" dirty="0" smtClean="0"/>
              <a:t>Behind the </a:t>
            </a:r>
            <a:r>
              <a:rPr lang="en-US" smtClean="0"/>
              <a:t>scenes a Job </a:t>
            </a:r>
            <a:r>
              <a:rPr lang="en-US" dirty="0" smtClean="0"/>
              <a:t>Manager executes and supervises all jobs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E64C7A-B923-420E-A18C-3EBD0469DC1F}" type="slidenum">
              <a:rPr lang="de-DE" smtClean="0"/>
              <a:pPr/>
              <a:t>23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Job infrastructure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There are three different types of jobs which primarily differ in the way they report on progress:</a:t>
            </a:r>
          </a:p>
          <a:p>
            <a:pPr lvl="1"/>
            <a:r>
              <a:rPr lang="en-US" dirty="0" smtClean="0"/>
              <a:t>Default jobs	</a:t>
            </a:r>
            <a:r>
              <a:rPr lang="en-US" dirty="0" smtClean="0">
                <a:sym typeface="Wingdings" pitchFamily="2" charset="2"/>
              </a:rPr>
              <a:t> reporting in progress view &amp; indicator area</a:t>
            </a:r>
            <a:endParaRPr lang="en-US" dirty="0" smtClean="0"/>
          </a:p>
          <a:p>
            <a:pPr lvl="1"/>
            <a:r>
              <a:rPr lang="en-US" dirty="0" smtClean="0"/>
              <a:t>User jobs		</a:t>
            </a:r>
            <a:r>
              <a:rPr lang="en-US" dirty="0" smtClean="0">
                <a:sym typeface="Wingdings" pitchFamily="2" charset="2"/>
              </a:rPr>
              <a:t> additional reporting in a modal dialog</a:t>
            </a:r>
            <a:endParaRPr lang="en-US" dirty="0" smtClean="0"/>
          </a:p>
          <a:p>
            <a:pPr lvl="1"/>
            <a:r>
              <a:rPr lang="en-US" dirty="0" smtClean="0"/>
              <a:t>System jobs	</a:t>
            </a:r>
            <a:r>
              <a:rPr lang="en-US" dirty="0" smtClean="0">
                <a:sym typeface="Wingdings" pitchFamily="2" charset="2"/>
              </a:rPr>
              <a:t> no reporting in the UI</a:t>
            </a:r>
          </a:p>
          <a:p>
            <a:pPr lvl="1"/>
            <a:endParaRPr lang="en-US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E64C7A-B923-420E-A18C-3EBD0469DC1F}" type="slidenum">
              <a:rPr lang="de-DE" smtClean="0"/>
              <a:pPr/>
              <a:t>24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Job types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ym typeface="Wingdings" pitchFamily="2" charset="2"/>
              </a:rPr>
              <a:t>Each job goes through a well defined lifecycle</a:t>
            </a:r>
          </a:p>
          <a:p>
            <a:r>
              <a:rPr lang="en-US" dirty="0" smtClean="0">
                <a:sym typeface="Wingdings" pitchFamily="2" charset="2"/>
              </a:rPr>
              <a:t>The lifecycle of a job can be traced by checking the job state</a:t>
            </a:r>
          </a:p>
          <a:p>
            <a:pPr lvl="1"/>
            <a:r>
              <a:rPr lang="en-US" dirty="0" smtClean="0">
                <a:sym typeface="Wingdings" pitchFamily="2" charset="2"/>
              </a:rPr>
              <a:t>NONE (after job has been created / after job was finished)</a:t>
            </a:r>
          </a:p>
          <a:p>
            <a:pPr lvl="1"/>
            <a:r>
              <a:rPr lang="en-US" dirty="0" smtClean="0">
                <a:sym typeface="Wingdings" pitchFamily="2" charset="2"/>
              </a:rPr>
              <a:t>SLEEPING (when programmer decides to put the job to sleep)</a:t>
            </a:r>
          </a:p>
          <a:p>
            <a:pPr lvl="1"/>
            <a:r>
              <a:rPr lang="en-US" dirty="0" smtClean="0">
                <a:sym typeface="Wingdings" pitchFamily="2" charset="2"/>
              </a:rPr>
              <a:t>WAITING (after job was scheduled and is waking up after sleep)</a:t>
            </a:r>
          </a:p>
          <a:p>
            <a:pPr lvl="1"/>
            <a:r>
              <a:rPr lang="en-US" dirty="0" smtClean="0">
                <a:sym typeface="Wingdings" pitchFamily="2" charset="2"/>
              </a:rPr>
              <a:t>RUNNING (when job is executing)</a:t>
            </a:r>
          </a:p>
          <a:p>
            <a:pPr lvl="1"/>
            <a:endParaRPr lang="en-US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E64C7A-B923-420E-A18C-3EBD0469DC1F}" type="slidenum">
              <a:rPr lang="de-DE" smtClean="0"/>
              <a:pPr/>
              <a:t>25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Job lifecycle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E64C7A-B923-420E-A18C-3EBD0469DC1F}" type="slidenum">
              <a:rPr lang="de-DE" smtClean="0"/>
              <a:pPr/>
              <a:t>26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Job implementation</a:t>
            </a:r>
            <a:endParaRPr lang="en-US" dirty="0"/>
          </a:p>
        </p:txBody>
      </p:sp>
      <p:sp>
        <p:nvSpPr>
          <p:cNvPr id="5" name="Inhaltsplatzhalter 6"/>
          <p:cNvSpPr>
            <a:spLocks noGrp="1"/>
          </p:cNvSpPr>
          <p:nvPr>
            <p:ph idx="1"/>
          </p:nvPr>
        </p:nvSpPr>
        <p:spPr>
          <a:xfrm>
            <a:off x="457200" y="1125538"/>
            <a:ext cx="8229600" cy="4967287"/>
          </a:xfrm>
        </p:spPr>
        <p:txBody>
          <a:bodyPr/>
          <a:lstStyle/>
          <a:p>
            <a:r>
              <a:rPr lang="en-US" dirty="0" smtClean="0">
                <a:sym typeface="Wingdings" pitchFamily="2" charset="2"/>
              </a:rPr>
              <a:t>The most simple job looks like this:</a:t>
            </a:r>
          </a:p>
        </p:txBody>
      </p:sp>
      <p:sp>
        <p:nvSpPr>
          <p:cNvPr id="10" name="Textfeld 9"/>
          <p:cNvSpPr txBox="1"/>
          <p:nvPr/>
        </p:nvSpPr>
        <p:spPr>
          <a:xfrm>
            <a:off x="890115" y="1675833"/>
            <a:ext cx="7381429" cy="31700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7F0055"/>
                </a:solidFill>
                <a:latin typeface="Courier New"/>
              </a:rPr>
              <a:t>public class</a:t>
            </a:r>
            <a:r>
              <a:rPr lang="en-US" sz="1400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400" dirty="0" err="1" smtClean="0">
                <a:solidFill>
                  <a:srgbClr val="000000"/>
                </a:solidFill>
                <a:latin typeface="Courier New"/>
              </a:rPr>
              <a:t>MyDemoJob</a:t>
            </a:r>
            <a:r>
              <a:rPr lang="en-US" sz="1400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400" dirty="0" smtClean="0">
                <a:solidFill>
                  <a:srgbClr val="7F0055"/>
                </a:solidFill>
                <a:latin typeface="Courier New"/>
              </a:rPr>
              <a:t>extends</a:t>
            </a:r>
            <a:r>
              <a:rPr lang="en-US" sz="1400" dirty="0" smtClean="0">
                <a:solidFill>
                  <a:srgbClr val="000000"/>
                </a:solidFill>
                <a:latin typeface="Courier New"/>
              </a:rPr>
              <a:t> Job {</a:t>
            </a:r>
          </a:p>
          <a:p>
            <a:endParaRPr lang="en-US" sz="1400" dirty="0" smtClean="0">
              <a:solidFill>
                <a:srgbClr val="000000"/>
              </a:solidFill>
              <a:latin typeface="Courier New"/>
            </a:endParaRPr>
          </a:p>
          <a:p>
            <a:r>
              <a:rPr lang="en-US" sz="1400" dirty="0" smtClean="0">
                <a:solidFill>
                  <a:srgbClr val="7F0055"/>
                </a:solidFill>
                <a:latin typeface="Courier New"/>
              </a:rPr>
              <a:t>   public</a:t>
            </a:r>
            <a:r>
              <a:rPr lang="en-US" b="1" dirty="0" smtClean="0"/>
              <a:t> </a:t>
            </a:r>
            <a:r>
              <a:rPr lang="en-US" sz="1400" dirty="0" err="1" smtClean="0">
                <a:solidFill>
                  <a:srgbClr val="000000"/>
                </a:solidFill>
                <a:latin typeface="Courier New"/>
              </a:rPr>
              <a:t>MyDemoJob</a:t>
            </a:r>
            <a:r>
              <a:rPr lang="en-US" sz="1400" dirty="0" smtClean="0">
                <a:solidFill>
                  <a:srgbClr val="000000"/>
                </a:solidFill>
                <a:latin typeface="Courier New"/>
              </a:rPr>
              <a:t>(</a:t>
            </a:r>
            <a:r>
              <a:rPr lang="en-US" sz="1400" dirty="0" smtClean="0">
                <a:solidFill>
                  <a:srgbClr val="7F0055"/>
                </a:solidFill>
                <a:latin typeface="Courier New"/>
              </a:rPr>
              <a:t>final</a:t>
            </a:r>
            <a:r>
              <a:rPr lang="en-US" sz="1400" dirty="0" smtClean="0">
                <a:solidFill>
                  <a:srgbClr val="000000"/>
                </a:solidFill>
                <a:latin typeface="Courier New"/>
              </a:rPr>
              <a:t> String name) {</a:t>
            </a:r>
          </a:p>
          <a:p>
            <a:r>
              <a:rPr lang="en-US" sz="1400" dirty="0" smtClean="0">
                <a:solidFill>
                  <a:srgbClr val="7F0055"/>
                </a:solidFill>
                <a:latin typeface="Courier New"/>
              </a:rPr>
              <a:t>      super</a:t>
            </a:r>
            <a:r>
              <a:rPr lang="en-US" sz="1400" dirty="0" smtClean="0">
                <a:solidFill>
                  <a:srgbClr val="000000"/>
                </a:solidFill>
                <a:latin typeface="Courier New"/>
              </a:rPr>
              <a:t>(name);</a:t>
            </a:r>
          </a:p>
          <a:p>
            <a:r>
              <a:rPr lang="en-US" sz="1400" dirty="0" smtClean="0">
                <a:solidFill>
                  <a:srgbClr val="000000"/>
                </a:solidFill>
                <a:latin typeface="Courier New"/>
              </a:rPr>
              <a:t>   }</a:t>
            </a:r>
          </a:p>
          <a:p>
            <a:endParaRPr lang="en-US" sz="1400" dirty="0" smtClean="0">
              <a:solidFill>
                <a:srgbClr val="000000"/>
              </a:solidFill>
              <a:latin typeface="Courier New"/>
            </a:endParaRPr>
          </a:p>
          <a:p>
            <a:r>
              <a:rPr lang="en-US" sz="1400" dirty="0" smtClean="0">
                <a:solidFill>
                  <a:srgbClr val="000000"/>
                </a:solidFill>
                <a:latin typeface="Courier New"/>
              </a:rPr>
              <a:t>   @Override</a:t>
            </a:r>
          </a:p>
          <a:p>
            <a:r>
              <a:rPr lang="en-US" sz="1400" dirty="0" smtClean="0">
                <a:solidFill>
                  <a:srgbClr val="7F0055"/>
                </a:solidFill>
                <a:latin typeface="Courier New"/>
              </a:rPr>
              <a:t>   protected </a:t>
            </a:r>
            <a:r>
              <a:rPr lang="en-US" sz="1400" dirty="0" err="1" smtClean="0">
                <a:solidFill>
                  <a:srgbClr val="000000"/>
                </a:solidFill>
                <a:latin typeface="Courier New"/>
              </a:rPr>
              <a:t>IStatus</a:t>
            </a:r>
            <a:r>
              <a:rPr lang="en-US" sz="1400" dirty="0" smtClean="0">
                <a:solidFill>
                  <a:srgbClr val="000000"/>
                </a:solidFill>
                <a:latin typeface="Courier New"/>
              </a:rPr>
              <a:t> run(</a:t>
            </a:r>
            <a:r>
              <a:rPr lang="en-US" sz="1400" dirty="0" err="1" smtClean="0">
                <a:solidFill>
                  <a:srgbClr val="000000"/>
                </a:solidFill>
                <a:latin typeface="Courier New"/>
              </a:rPr>
              <a:t>IProgressMonitor</a:t>
            </a:r>
            <a:r>
              <a:rPr lang="en-US" sz="1400" dirty="0" smtClean="0">
                <a:solidFill>
                  <a:srgbClr val="000000"/>
                </a:solidFill>
                <a:latin typeface="Courier New"/>
              </a:rPr>
              <a:t> monitor) {</a:t>
            </a:r>
          </a:p>
          <a:p>
            <a:endParaRPr lang="en-US" sz="1400" dirty="0" smtClean="0">
              <a:solidFill>
                <a:srgbClr val="000000"/>
              </a:solidFill>
              <a:latin typeface="Courier New"/>
            </a:endParaRPr>
          </a:p>
          <a:p>
            <a:r>
              <a:rPr lang="en-US" sz="1400" dirty="0" smtClean="0">
                <a:solidFill>
                  <a:srgbClr val="000000"/>
                </a:solidFill>
                <a:latin typeface="Courier New"/>
              </a:rPr>
              <a:t>      </a:t>
            </a:r>
            <a:r>
              <a:rPr lang="de-DE" sz="1400" dirty="0" smtClean="0">
                <a:solidFill>
                  <a:srgbClr val="000000"/>
                </a:solidFill>
                <a:latin typeface="Courier New"/>
              </a:rPr>
              <a:t>// </a:t>
            </a:r>
            <a:r>
              <a:rPr lang="de-DE" sz="1400" dirty="0" err="1" smtClean="0">
                <a:solidFill>
                  <a:srgbClr val="000000"/>
                </a:solidFill>
                <a:latin typeface="Courier New"/>
              </a:rPr>
              <a:t>code</a:t>
            </a:r>
            <a:r>
              <a:rPr lang="de-DE" sz="1400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de-DE" sz="1400" dirty="0" err="1" smtClean="0">
                <a:solidFill>
                  <a:srgbClr val="000000"/>
                </a:solidFill>
                <a:latin typeface="Courier New"/>
              </a:rPr>
              <a:t>to</a:t>
            </a:r>
            <a:r>
              <a:rPr lang="de-DE" sz="1400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de-DE" sz="1400" dirty="0" err="1" smtClean="0">
                <a:solidFill>
                  <a:srgbClr val="000000"/>
                </a:solidFill>
                <a:latin typeface="Courier New"/>
              </a:rPr>
              <a:t>be</a:t>
            </a:r>
            <a:r>
              <a:rPr lang="de-DE" sz="1400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de-DE" sz="1400" dirty="0" err="1" smtClean="0">
                <a:solidFill>
                  <a:srgbClr val="000000"/>
                </a:solidFill>
                <a:latin typeface="Courier New"/>
              </a:rPr>
              <a:t>executed</a:t>
            </a:r>
            <a:r>
              <a:rPr lang="de-DE" sz="1400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de-DE" sz="1400" dirty="0" err="1" smtClean="0">
                <a:solidFill>
                  <a:srgbClr val="000000"/>
                </a:solidFill>
                <a:latin typeface="Courier New"/>
              </a:rPr>
              <a:t>goes</a:t>
            </a:r>
            <a:r>
              <a:rPr lang="de-DE" sz="1400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de-DE" sz="1400" dirty="0" err="1" smtClean="0">
                <a:solidFill>
                  <a:srgbClr val="000000"/>
                </a:solidFill>
                <a:latin typeface="Courier New"/>
              </a:rPr>
              <a:t>here</a:t>
            </a:r>
            <a:endParaRPr lang="de-DE" sz="1400" dirty="0" smtClean="0">
              <a:solidFill>
                <a:srgbClr val="000000"/>
              </a:solidFill>
              <a:latin typeface="Courier New"/>
            </a:endParaRPr>
          </a:p>
          <a:p>
            <a:endParaRPr lang="en-US" sz="1400" dirty="0" smtClean="0">
              <a:solidFill>
                <a:srgbClr val="7F0055"/>
              </a:solidFill>
              <a:latin typeface="Courier New"/>
            </a:endParaRPr>
          </a:p>
          <a:p>
            <a:r>
              <a:rPr lang="en-US" sz="1400" dirty="0" smtClean="0">
                <a:solidFill>
                  <a:srgbClr val="7F0055"/>
                </a:solidFill>
                <a:latin typeface="Courier New"/>
              </a:rPr>
              <a:t>      return</a:t>
            </a:r>
            <a:r>
              <a:rPr lang="en-US" sz="1400" b="1" dirty="0" smtClean="0"/>
              <a:t> </a:t>
            </a:r>
            <a:r>
              <a:rPr lang="en-US" sz="1400" dirty="0" err="1" smtClean="0">
                <a:solidFill>
                  <a:srgbClr val="000000"/>
                </a:solidFill>
                <a:latin typeface="Courier New"/>
              </a:rPr>
              <a:t>Status.OK_STATUS</a:t>
            </a:r>
            <a:r>
              <a:rPr lang="en-US" sz="1400" dirty="0" smtClean="0">
                <a:solidFill>
                  <a:srgbClr val="000000"/>
                </a:solidFill>
                <a:latin typeface="Courier New"/>
              </a:rPr>
              <a:t>;</a:t>
            </a:r>
          </a:p>
          <a:p>
            <a:r>
              <a:rPr lang="en-US" sz="1400" dirty="0" smtClean="0">
                <a:solidFill>
                  <a:srgbClr val="000000"/>
                </a:solidFill>
                <a:latin typeface="Courier New"/>
              </a:rPr>
              <a:t>   }</a:t>
            </a:r>
          </a:p>
          <a:p>
            <a:r>
              <a:rPr lang="en-US" sz="1400" dirty="0" smtClean="0">
                <a:solidFill>
                  <a:srgbClr val="000000"/>
                </a:solidFill>
                <a:latin typeface="Courier New"/>
              </a:rPr>
              <a:t>}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E64C7A-B923-420E-A18C-3EBD0469DC1F}" type="slidenum">
              <a:rPr lang="de-DE" smtClean="0"/>
              <a:pPr/>
              <a:t>27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Job progress</a:t>
            </a:r>
            <a:endParaRPr lang="en-US" dirty="0"/>
          </a:p>
        </p:txBody>
      </p:sp>
      <p:sp>
        <p:nvSpPr>
          <p:cNvPr id="5" name="Inhaltsplatzhalter 6"/>
          <p:cNvSpPr>
            <a:spLocks noGrp="1"/>
          </p:cNvSpPr>
          <p:nvPr>
            <p:ph idx="1"/>
          </p:nvPr>
        </p:nvSpPr>
        <p:spPr>
          <a:xfrm>
            <a:off x="457200" y="1125538"/>
            <a:ext cx="8229600" cy="4967287"/>
          </a:xfrm>
        </p:spPr>
        <p:txBody>
          <a:bodyPr/>
          <a:lstStyle/>
          <a:p>
            <a:r>
              <a:rPr lang="en-US" dirty="0" smtClean="0">
                <a:sym typeface="Wingdings" pitchFamily="2" charset="2"/>
              </a:rPr>
              <a:t>If you want to report on job progress you can use the progress monitor that is provided by the framework:</a:t>
            </a:r>
          </a:p>
        </p:txBody>
      </p:sp>
      <p:sp>
        <p:nvSpPr>
          <p:cNvPr id="10" name="Textfeld 9"/>
          <p:cNvSpPr txBox="1"/>
          <p:nvPr/>
        </p:nvSpPr>
        <p:spPr>
          <a:xfrm>
            <a:off x="890115" y="1997115"/>
            <a:ext cx="7381429" cy="40318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7F0055"/>
                </a:solidFill>
                <a:latin typeface="Courier New"/>
              </a:rPr>
              <a:t>public</a:t>
            </a:r>
            <a:r>
              <a:rPr lang="en-US" b="1" dirty="0" smtClean="0"/>
              <a:t> </a:t>
            </a:r>
            <a:r>
              <a:rPr lang="en-US" sz="1400" dirty="0" err="1" smtClean="0">
                <a:solidFill>
                  <a:srgbClr val="000000"/>
                </a:solidFill>
                <a:latin typeface="Courier New"/>
              </a:rPr>
              <a:t>MyProgressReportingJob</a:t>
            </a:r>
            <a:r>
              <a:rPr lang="en-US" sz="1400" dirty="0" smtClean="0">
                <a:solidFill>
                  <a:srgbClr val="000000"/>
                </a:solidFill>
                <a:latin typeface="Courier New"/>
              </a:rPr>
              <a:t>(String name, </a:t>
            </a:r>
            <a:r>
              <a:rPr lang="en-US" sz="1400" dirty="0" err="1" smtClean="0">
                <a:solidFill>
                  <a:srgbClr val="7F0055"/>
                </a:solidFill>
                <a:latin typeface="Courier New"/>
              </a:rPr>
              <a:t>int</a:t>
            </a:r>
            <a:r>
              <a:rPr lang="en-US" sz="1400" dirty="0" smtClean="0">
                <a:solidFill>
                  <a:srgbClr val="000000"/>
                </a:solidFill>
                <a:latin typeface="Courier New"/>
              </a:rPr>
              <a:t> ticks) {</a:t>
            </a:r>
          </a:p>
          <a:p>
            <a:r>
              <a:rPr lang="en-US" sz="1400" dirty="0" smtClean="0">
                <a:solidFill>
                  <a:srgbClr val="7F0055"/>
                </a:solidFill>
                <a:latin typeface="Courier New"/>
              </a:rPr>
              <a:t>   super</a:t>
            </a:r>
            <a:r>
              <a:rPr lang="en-US" sz="1400" dirty="0" smtClean="0">
                <a:solidFill>
                  <a:srgbClr val="000000"/>
                </a:solidFill>
                <a:latin typeface="Courier New"/>
              </a:rPr>
              <a:t>(name);</a:t>
            </a:r>
          </a:p>
          <a:p>
            <a:r>
              <a:rPr lang="en-US" sz="1400" dirty="0" smtClean="0">
                <a:solidFill>
                  <a:srgbClr val="000000"/>
                </a:solidFill>
                <a:latin typeface="Courier New"/>
              </a:rPr>
              <a:t>   </a:t>
            </a:r>
            <a:r>
              <a:rPr lang="en-US" sz="1400" dirty="0" err="1" smtClean="0">
                <a:solidFill>
                  <a:srgbClr val="7F0055"/>
                </a:solidFill>
                <a:latin typeface="Courier New"/>
              </a:rPr>
              <a:t>this</a:t>
            </a:r>
            <a:r>
              <a:rPr lang="en-US" sz="1400" dirty="0" err="1" smtClean="0">
                <a:solidFill>
                  <a:srgbClr val="000000"/>
                </a:solidFill>
                <a:latin typeface="Courier New"/>
              </a:rPr>
              <a:t>.ticks</a:t>
            </a:r>
            <a:r>
              <a:rPr lang="en-US" sz="1400" dirty="0" smtClean="0">
                <a:solidFill>
                  <a:srgbClr val="000000"/>
                </a:solidFill>
                <a:latin typeface="Courier New"/>
              </a:rPr>
              <a:t> = ticks;</a:t>
            </a:r>
          </a:p>
          <a:p>
            <a:r>
              <a:rPr lang="en-US" sz="1400" dirty="0" smtClean="0">
                <a:solidFill>
                  <a:srgbClr val="000000"/>
                </a:solidFill>
                <a:latin typeface="Courier New"/>
              </a:rPr>
              <a:t>}</a:t>
            </a:r>
          </a:p>
          <a:p>
            <a:endParaRPr lang="en-US" sz="1400" dirty="0" smtClean="0">
              <a:solidFill>
                <a:srgbClr val="000000"/>
              </a:solidFill>
              <a:latin typeface="Courier New"/>
            </a:endParaRPr>
          </a:p>
          <a:p>
            <a:r>
              <a:rPr lang="en-US" sz="1400" dirty="0" smtClean="0">
                <a:solidFill>
                  <a:srgbClr val="7F0055"/>
                </a:solidFill>
                <a:latin typeface="Courier New"/>
              </a:rPr>
              <a:t>protected </a:t>
            </a:r>
            <a:r>
              <a:rPr lang="en-US" sz="1400" dirty="0" err="1" smtClean="0">
                <a:solidFill>
                  <a:srgbClr val="000000"/>
                </a:solidFill>
                <a:latin typeface="Courier New"/>
              </a:rPr>
              <a:t>IStatus</a:t>
            </a:r>
            <a:r>
              <a:rPr lang="en-US" sz="1400" dirty="0" smtClean="0">
                <a:solidFill>
                  <a:srgbClr val="000000"/>
                </a:solidFill>
                <a:latin typeface="Courier New"/>
              </a:rPr>
              <a:t> run(</a:t>
            </a:r>
            <a:r>
              <a:rPr lang="en-US" sz="1400" dirty="0" err="1" smtClean="0">
                <a:solidFill>
                  <a:srgbClr val="000000"/>
                </a:solidFill>
                <a:latin typeface="Courier New"/>
              </a:rPr>
              <a:t>IProgressMonitor</a:t>
            </a:r>
            <a:r>
              <a:rPr lang="en-US" sz="1400" dirty="0" smtClean="0">
                <a:solidFill>
                  <a:srgbClr val="000000"/>
                </a:solidFill>
                <a:latin typeface="Courier New"/>
              </a:rPr>
              <a:t> monitor) {</a:t>
            </a:r>
          </a:p>
          <a:p>
            <a:r>
              <a:rPr lang="en-US" sz="1400" dirty="0" smtClean="0">
                <a:solidFill>
                  <a:srgbClr val="000000"/>
                </a:solidFill>
                <a:latin typeface="Courier New"/>
              </a:rPr>
              <a:t>   </a:t>
            </a:r>
            <a:r>
              <a:rPr lang="en-US" sz="1400" dirty="0" err="1" smtClean="0">
                <a:solidFill>
                  <a:srgbClr val="7F0055"/>
                </a:solidFill>
                <a:latin typeface="Courier New"/>
              </a:rPr>
              <a:t>int</a:t>
            </a:r>
            <a:r>
              <a:rPr lang="en-US" sz="1400" dirty="0" smtClean="0">
                <a:solidFill>
                  <a:srgbClr val="000000"/>
                </a:solidFill>
                <a:latin typeface="Courier New"/>
              </a:rPr>
              <a:t> progress = 0;</a:t>
            </a:r>
          </a:p>
          <a:p>
            <a:endParaRPr lang="en-US" sz="1400" dirty="0" smtClean="0">
              <a:solidFill>
                <a:srgbClr val="000000"/>
              </a:solidFill>
              <a:latin typeface="Courier New"/>
            </a:endParaRPr>
          </a:p>
          <a:p>
            <a:r>
              <a:rPr lang="en-US" sz="1400" dirty="0" smtClean="0">
                <a:solidFill>
                  <a:srgbClr val="000000"/>
                </a:solidFill>
                <a:latin typeface="Courier New"/>
              </a:rPr>
              <a:t>   </a:t>
            </a:r>
            <a:r>
              <a:rPr lang="en-US" sz="1400" dirty="0" smtClean="0">
                <a:solidFill>
                  <a:srgbClr val="7F0055"/>
                </a:solidFill>
                <a:latin typeface="Courier New"/>
              </a:rPr>
              <a:t>while</a:t>
            </a:r>
            <a:r>
              <a:rPr lang="en-US" sz="1400" dirty="0" smtClean="0">
                <a:solidFill>
                  <a:srgbClr val="000000"/>
                </a:solidFill>
                <a:latin typeface="Courier New"/>
              </a:rPr>
              <a:t>(progress &lt; ticks) {</a:t>
            </a:r>
          </a:p>
          <a:p>
            <a:r>
              <a:rPr lang="de-DE" sz="1400" dirty="0" smtClean="0">
                <a:solidFill>
                  <a:srgbClr val="000000"/>
                </a:solidFill>
                <a:latin typeface="Courier New"/>
              </a:rPr>
              <a:t>      // </a:t>
            </a:r>
            <a:r>
              <a:rPr lang="de-DE" sz="1400" dirty="0" err="1" smtClean="0">
                <a:solidFill>
                  <a:srgbClr val="000000"/>
                </a:solidFill>
                <a:latin typeface="Courier New"/>
              </a:rPr>
              <a:t>code</a:t>
            </a:r>
            <a:r>
              <a:rPr lang="de-DE" sz="1400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de-DE" sz="1400" dirty="0" err="1" smtClean="0">
                <a:solidFill>
                  <a:srgbClr val="000000"/>
                </a:solidFill>
                <a:latin typeface="Courier New"/>
              </a:rPr>
              <a:t>to</a:t>
            </a:r>
            <a:r>
              <a:rPr lang="de-DE" sz="1400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de-DE" sz="1400" dirty="0" err="1" smtClean="0">
                <a:solidFill>
                  <a:srgbClr val="000000"/>
                </a:solidFill>
                <a:latin typeface="Courier New"/>
              </a:rPr>
              <a:t>be</a:t>
            </a:r>
            <a:r>
              <a:rPr lang="de-DE" sz="1400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de-DE" sz="1400" dirty="0" err="1" smtClean="0">
                <a:solidFill>
                  <a:srgbClr val="000000"/>
                </a:solidFill>
                <a:latin typeface="Courier New"/>
              </a:rPr>
              <a:t>executed</a:t>
            </a:r>
            <a:r>
              <a:rPr lang="de-DE" sz="1400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de-DE" sz="1400" dirty="0" err="1" smtClean="0">
                <a:solidFill>
                  <a:srgbClr val="000000"/>
                </a:solidFill>
                <a:latin typeface="Courier New"/>
              </a:rPr>
              <a:t>goes</a:t>
            </a:r>
            <a:r>
              <a:rPr lang="de-DE" sz="1400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de-DE" sz="1400" dirty="0" err="1" smtClean="0">
                <a:solidFill>
                  <a:srgbClr val="000000"/>
                </a:solidFill>
                <a:latin typeface="Courier New"/>
              </a:rPr>
              <a:t>here</a:t>
            </a:r>
            <a:endParaRPr lang="de-DE" sz="1400" dirty="0" smtClean="0">
              <a:solidFill>
                <a:srgbClr val="000000"/>
              </a:solidFill>
              <a:latin typeface="Courier New"/>
            </a:endParaRPr>
          </a:p>
          <a:p>
            <a:r>
              <a:rPr lang="en-US" sz="1400" dirty="0" smtClean="0">
                <a:solidFill>
                  <a:srgbClr val="000000"/>
                </a:solidFill>
                <a:latin typeface="Courier New"/>
              </a:rPr>
              <a:t>      </a:t>
            </a:r>
            <a:r>
              <a:rPr lang="en-US" sz="1400" dirty="0" err="1" smtClean="0">
                <a:solidFill>
                  <a:srgbClr val="000000"/>
                </a:solidFill>
                <a:latin typeface="Courier New"/>
              </a:rPr>
              <a:t>monitor.setTaskName</a:t>
            </a:r>
            <a:r>
              <a:rPr lang="en-US" sz="1400" dirty="0" smtClean="0">
                <a:solidFill>
                  <a:srgbClr val="000000"/>
                </a:solidFill>
                <a:latin typeface="Courier New"/>
              </a:rPr>
              <a:t>("Total: " + progress++);</a:t>
            </a:r>
          </a:p>
          <a:p>
            <a:r>
              <a:rPr lang="en-US" sz="1400" dirty="0" smtClean="0">
                <a:solidFill>
                  <a:srgbClr val="000000"/>
                </a:solidFill>
                <a:latin typeface="Courier New"/>
              </a:rPr>
              <a:t>      </a:t>
            </a:r>
            <a:r>
              <a:rPr lang="en-US" sz="1400" dirty="0" err="1" smtClean="0">
                <a:solidFill>
                  <a:srgbClr val="000000"/>
                </a:solidFill>
                <a:latin typeface="Courier New"/>
              </a:rPr>
              <a:t>monitor.worked</a:t>
            </a:r>
            <a:r>
              <a:rPr lang="en-US" sz="1400" dirty="0" smtClean="0">
                <a:solidFill>
                  <a:srgbClr val="000000"/>
                </a:solidFill>
                <a:latin typeface="Courier New"/>
              </a:rPr>
              <a:t>(1);</a:t>
            </a:r>
          </a:p>
          <a:p>
            <a:r>
              <a:rPr lang="en-US" sz="1400" dirty="0" smtClean="0">
                <a:solidFill>
                  <a:srgbClr val="000000"/>
                </a:solidFill>
                <a:latin typeface="Courier New"/>
              </a:rPr>
              <a:t>   }</a:t>
            </a:r>
          </a:p>
          <a:p>
            <a:endParaRPr lang="en-US" sz="1400" dirty="0" smtClean="0">
              <a:solidFill>
                <a:srgbClr val="000000"/>
              </a:solidFill>
              <a:latin typeface="Courier New"/>
            </a:endParaRPr>
          </a:p>
          <a:p>
            <a:r>
              <a:rPr lang="en-US" sz="1400" dirty="0" smtClean="0">
                <a:solidFill>
                  <a:srgbClr val="000000"/>
                </a:solidFill>
                <a:latin typeface="Courier New"/>
              </a:rPr>
              <a:t>   </a:t>
            </a:r>
            <a:r>
              <a:rPr lang="en-US" sz="1400" dirty="0" err="1" smtClean="0">
                <a:solidFill>
                  <a:srgbClr val="000000"/>
                </a:solidFill>
                <a:latin typeface="Courier New"/>
              </a:rPr>
              <a:t>monitor.done</a:t>
            </a:r>
            <a:r>
              <a:rPr lang="en-US" sz="1400" dirty="0" smtClean="0">
                <a:solidFill>
                  <a:srgbClr val="000000"/>
                </a:solidFill>
                <a:latin typeface="Courier New"/>
              </a:rPr>
              <a:t>();</a:t>
            </a:r>
          </a:p>
          <a:p>
            <a:endParaRPr lang="en-US" sz="1400" dirty="0" smtClean="0">
              <a:solidFill>
                <a:srgbClr val="7F0055"/>
              </a:solidFill>
              <a:latin typeface="Courier New"/>
            </a:endParaRPr>
          </a:p>
          <a:p>
            <a:r>
              <a:rPr lang="en-US" sz="1400" dirty="0" smtClean="0">
                <a:solidFill>
                  <a:srgbClr val="7F0055"/>
                </a:solidFill>
                <a:latin typeface="Courier New"/>
              </a:rPr>
              <a:t>   return</a:t>
            </a:r>
            <a:r>
              <a:rPr lang="en-US" sz="1400" b="1" dirty="0" smtClean="0"/>
              <a:t> </a:t>
            </a:r>
            <a:r>
              <a:rPr lang="en-US" sz="1400" dirty="0" err="1" smtClean="0">
                <a:solidFill>
                  <a:srgbClr val="000000"/>
                </a:solidFill>
                <a:latin typeface="Courier New"/>
              </a:rPr>
              <a:t>Status.OK_STATUS</a:t>
            </a:r>
            <a:r>
              <a:rPr lang="en-US" sz="1400" dirty="0" smtClean="0">
                <a:solidFill>
                  <a:srgbClr val="000000"/>
                </a:solidFill>
                <a:latin typeface="Courier New"/>
              </a:rPr>
              <a:t>;</a:t>
            </a:r>
          </a:p>
          <a:p>
            <a:r>
              <a:rPr lang="en-US" sz="1400" dirty="0" smtClean="0">
                <a:solidFill>
                  <a:srgbClr val="000000"/>
                </a:solidFill>
                <a:latin typeface="Courier New"/>
              </a:rPr>
              <a:t>}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E64C7A-B923-420E-A18C-3EBD0469DC1F}" type="slidenum">
              <a:rPr lang="de-DE" smtClean="0"/>
              <a:pPr/>
              <a:t>28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Job execution</a:t>
            </a:r>
            <a:endParaRPr lang="en-US" dirty="0"/>
          </a:p>
        </p:txBody>
      </p:sp>
      <p:sp>
        <p:nvSpPr>
          <p:cNvPr id="5" name="Inhaltsplatzhalter 6"/>
          <p:cNvSpPr>
            <a:spLocks noGrp="1"/>
          </p:cNvSpPr>
          <p:nvPr>
            <p:ph idx="1"/>
          </p:nvPr>
        </p:nvSpPr>
        <p:spPr>
          <a:xfrm>
            <a:off x="457200" y="1125538"/>
            <a:ext cx="8229600" cy="4967287"/>
          </a:xfrm>
        </p:spPr>
        <p:txBody>
          <a:bodyPr/>
          <a:lstStyle/>
          <a:p>
            <a:r>
              <a:rPr lang="en-US" dirty="0" smtClean="0">
                <a:sym typeface="Wingdings" pitchFamily="2" charset="2"/>
              </a:rPr>
              <a:t>The execution of a default job can be triggered by: </a:t>
            </a:r>
          </a:p>
          <a:p>
            <a:endParaRPr lang="en-US" dirty="0" smtClean="0">
              <a:sym typeface="Wingdings" pitchFamily="2" charset="2"/>
            </a:endParaRPr>
          </a:p>
          <a:p>
            <a:endParaRPr lang="en-US" dirty="0" smtClean="0">
              <a:sym typeface="Wingdings" pitchFamily="2" charset="2"/>
            </a:endParaRPr>
          </a:p>
          <a:p>
            <a:endParaRPr lang="en-US" dirty="0" smtClean="0">
              <a:sym typeface="Wingdings" pitchFamily="2" charset="2"/>
            </a:endParaRPr>
          </a:p>
          <a:p>
            <a:r>
              <a:rPr lang="en-US" dirty="0" smtClean="0">
                <a:sym typeface="Wingdings" pitchFamily="2" charset="2"/>
              </a:rPr>
              <a:t>If you want to create user or system jobs you can should call the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job.setUser</a:t>
            </a:r>
            <a:r>
              <a:rPr lang="en-US" dirty="0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boolean</a:t>
            </a:r>
            <a:r>
              <a:rPr lang="en-US" dirty="0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)</a:t>
            </a:r>
            <a:r>
              <a:rPr lang="en-US" dirty="0" smtClean="0">
                <a:sym typeface="Wingdings" pitchFamily="2" charset="2"/>
              </a:rPr>
              <a:t> and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job.setSystem</a:t>
            </a:r>
            <a:r>
              <a:rPr lang="en-US" dirty="0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boolean</a:t>
            </a:r>
            <a:r>
              <a:rPr lang="en-US" dirty="0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)</a:t>
            </a:r>
            <a:r>
              <a:rPr lang="en-US" dirty="0" smtClean="0">
                <a:sym typeface="Wingdings" pitchFamily="2" charset="2"/>
              </a:rPr>
              <a:t> API</a:t>
            </a:r>
          </a:p>
        </p:txBody>
      </p:sp>
      <p:sp>
        <p:nvSpPr>
          <p:cNvPr id="10" name="Textfeld 9"/>
          <p:cNvSpPr txBox="1"/>
          <p:nvPr/>
        </p:nvSpPr>
        <p:spPr>
          <a:xfrm>
            <a:off x="890115" y="1725261"/>
            <a:ext cx="7381429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sz="1400" dirty="0" smtClean="0">
              <a:solidFill>
                <a:srgbClr val="000000"/>
              </a:solidFill>
              <a:latin typeface="Courier New"/>
            </a:endParaRPr>
          </a:p>
          <a:p>
            <a:r>
              <a:rPr lang="en-US" sz="1400" dirty="0" smtClean="0">
                <a:solidFill>
                  <a:srgbClr val="000000"/>
                </a:solidFill>
                <a:latin typeface="Courier New"/>
              </a:rPr>
              <a:t>   Job </a:t>
            </a:r>
            <a:r>
              <a:rPr lang="en-US" sz="1400" dirty="0" err="1" smtClean="0">
                <a:solidFill>
                  <a:srgbClr val="000000"/>
                </a:solidFill>
                <a:latin typeface="Courier New"/>
              </a:rPr>
              <a:t>job</a:t>
            </a:r>
            <a:r>
              <a:rPr lang="en-US" sz="1400" dirty="0" smtClean="0">
                <a:solidFill>
                  <a:srgbClr val="000000"/>
                </a:solidFill>
                <a:latin typeface="Courier New"/>
              </a:rPr>
              <a:t> = </a:t>
            </a:r>
            <a:r>
              <a:rPr lang="en-US" sz="1400" dirty="0" smtClean="0">
                <a:solidFill>
                  <a:srgbClr val="7F0055"/>
                </a:solidFill>
                <a:latin typeface="Courier New"/>
              </a:rPr>
              <a:t>new</a:t>
            </a:r>
            <a:r>
              <a:rPr lang="en-US" sz="1400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400" dirty="0" err="1" smtClean="0">
                <a:solidFill>
                  <a:srgbClr val="000000"/>
                </a:solidFill>
                <a:latin typeface="Courier New"/>
              </a:rPr>
              <a:t>MyDemoJob</a:t>
            </a:r>
            <a:r>
              <a:rPr lang="en-US" sz="1400" dirty="0" smtClean="0">
                <a:solidFill>
                  <a:srgbClr val="000000"/>
                </a:solidFill>
                <a:latin typeface="Courier New"/>
              </a:rPr>
              <a:t>(“My first Job");</a:t>
            </a:r>
          </a:p>
          <a:p>
            <a:r>
              <a:rPr lang="en-US" sz="1400" dirty="0" smtClean="0">
                <a:solidFill>
                  <a:srgbClr val="000000"/>
                </a:solidFill>
                <a:latin typeface="Courier New"/>
              </a:rPr>
              <a:t>   </a:t>
            </a:r>
            <a:r>
              <a:rPr lang="en-US" sz="1400" dirty="0" err="1" smtClean="0">
                <a:solidFill>
                  <a:srgbClr val="000000"/>
                </a:solidFill>
                <a:latin typeface="Courier New"/>
              </a:rPr>
              <a:t>job.schedule</a:t>
            </a:r>
            <a:r>
              <a:rPr lang="en-US" sz="1400" dirty="0" smtClean="0">
                <a:solidFill>
                  <a:srgbClr val="000000"/>
                </a:solidFill>
                <a:latin typeface="Courier New"/>
              </a:rPr>
              <a:t>(2000);</a:t>
            </a:r>
          </a:p>
          <a:p>
            <a:endParaRPr lang="en-US" sz="1400" dirty="0" smtClean="0">
              <a:solidFill>
                <a:srgbClr val="000000"/>
              </a:solidFill>
              <a:latin typeface="Courier New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ym typeface="Wingdings" pitchFamily="2" charset="2"/>
              </a:rPr>
              <a:t>Activate the progress indicator area in the Workbench Window Advisor</a:t>
            </a:r>
          </a:p>
          <a:p>
            <a:r>
              <a:rPr lang="en-US" dirty="0" smtClean="0">
                <a:sym typeface="Wingdings" pitchFamily="2" charset="2"/>
              </a:rPr>
              <a:t>Add the Progress View to the application by contributing to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org.eclipse.ui.views</a:t>
            </a:r>
            <a:endParaRPr lang="en-US" dirty="0" smtClean="0">
              <a:latin typeface="Courier New" pitchFamily="49" charset="0"/>
              <a:cs typeface="Courier New" pitchFamily="49" charset="0"/>
              <a:sym typeface="Wingdings" pitchFamily="2" charset="2"/>
            </a:endParaRPr>
          </a:p>
          <a:p>
            <a:pPr lvl="1"/>
            <a:r>
              <a:rPr lang="en-US" dirty="0" smtClean="0">
                <a:sym typeface="Wingdings" pitchFamily="2" charset="2"/>
              </a:rPr>
              <a:t>Hint: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org.eclipse.ui.ExtensionFactory:progressView</a:t>
            </a:r>
            <a:r>
              <a:rPr lang="en-US" dirty="0" smtClean="0">
                <a:sym typeface="Wingdings" pitchFamily="2" charset="2"/>
              </a:rPr>
              <a:t>  needs to be the value of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class</a:t>
            </a:r>
            <a:r>
              <a:rPr lang="en-US" dirty="0" smtClean="0">
                <a:sym typeface="Wingdings" pitchFamily="2" charset="2"/>
              </a:rPr>
              <a:t> attribute in order to add the framework’s default Progress View</a:t>
            </a:r>
          </a:p>
          <a:p>
            <a:r>
              <a:rPr lang="en-US" dirty="0" smtClean="0">
                <a:sym typeface="Wingdings" pitchFamily="2" charset="2"/>
              </a:rPr>
              <a:t>Create the different kinds of jobs (default, user, system) and check on their different behavior</a:t>
            </a:r>
          </a:p>
          <a:p>
            <a:r>
              <a:rPr lang="en-US" dirty="0" smtClean="0">
                <a:sym typeface="Wingdings" pitchFamily="2" charset="2"/>
              </a:rPr>
              <a:t>Create a job that reports its progress by using the progress monitor facility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E64C7A-B923-420E-A18C-3EBD0469DC1F}" type="slidenum">
              <a:rPr lang="de-DE" smtClean="0"/>
              <a:pPr/>
              <a:t>29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 tasks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Inhaltsplatzhalter 11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>
            <a:normAutofit/>
          </a:bodyPr>
          <a:lstStyle/>
          <a:p>
            <a:r>
              <a:rPr lang="de-DE" dirty="0"/>
              <a:t>Software engineer / consultant</a:t>
            </a:r>
          </a:p>
          <a:p>
            <a:pPr lvl="1"/>
            <a:r>
              <a:rPr lang="de-DE" dirty="0" smtClean="0"/>
              <a:t>UI </a:t>
            </a:r>
            <a:r>
              <a:rPr lang="de-DE" dirty="0"/>
              <a:t>Frameworks: Eclipse RCP, Android, Flex</a:t>
            </a:r>
          </a:p>
          <a:p>
            <a:pPr lvl="2"/>
            <a:r>
              <a:rPr lang="de-DE" dirty="0"/>
              <a:t>Eclipse RCP consulting, coaching and </a:t>
            </a:r>
            <a:r>
              <a:rPr lang="de-DE" dirty="0" smtClean="0"/>
              <a:t>trainings</a:t>
            </a:r>
          </a:p>
          <a:p>
            <a:pPr lvl="1"/>
            <a:r>
              <a:rPr lang="de-DE" dirty="0"/>
              <a:t>HCI, UX, Usability</a:t>
            </a:r>
          </a:p>
          <a:p>
            <a:pPr lvl="1"/>
            <a:r>
              <a:rPr lang="de-DE" dirty="0" smtClean="0"/>
              <a:t>Backends</a:t>
            </a:r>
            <a:r>
              <a:rPr lang="de-DE" dirty="0"/>
              <a:t>: OSGi, Spring, JBoss AS, etc.</a:t>
            </a:r>
          </a:p>
          <a:p>
            <a:pPr lvl="1"/>
            <a:r>
              <a:rPr lang="de-DE" dirty="0" smtClean="0"/>
              <a:t>Projects, consulting</a:t>
            </a:r>
            <a:r>
              <a:rPr lang="de-DE" dirty="0"/>
              <a:t>, workshops, </a:t>
            </a:r>
            <a:r>
              <a:rPr lang="de-DE" dirty="0" smtClean="0"/>
              <a:t>seminars</a:t>
            </a:r>
          </a:p>
          <a:p>
            <a:r>
              <a:rPr lang="en-US" dirty="0"/>
              <a:t>Working in IT since 1997</a:t>
            </a:r>
          </a:p>
          <a:p>
            <a:pPr lvl="1"/>
            <a:r>
              <a:rPr lang="en-US" dirty="0"/>
              <a:t>Java since 2001</a:t>
            </a:r>
          </a:p>
          <a:p>
            <a:pPr lvl="1"/>
            <a:r>
              <a:rPr lang="en-US" dirty="0"/>
              <a:t>Eclipse </a:t>
            </a:r>
            <a:r>
              <a:rPr lang="en-US" dirty="0" smtClean="0"/>
              <a:t>RCP, </a:t>
            </a:r>
            <a:r>
              <a:rPr lang="en-US" dirty="0" err="1" smtClean="0"/>
              <a:t>OSGi</a:t>
            </a:r>
            <a:r>
              <a:rPr lang="en-US" dirty="0" smtClean="0"/>
              <a:t> </a:t>
            </a:r>
            <a:r>
              <a:rPr lang="en-US" dirty="0"/>
              <a:t>since 2004</a:t>
            </a:r>
          </a:p>
          <a:p>
            <a:pPr lvl="1"/>
            <a:endParaRPr lang="de-DE" dirty="0"/>
          </a:p>
          <a:p>
            <a:r>
              <a:rPr lang="de-DE" dirty="0"/>
              <a:t>E-Mail: </a:t>
            </a:r>
            <a:r>
              <a:rPr lang="de-DE" dirty="0" smtClean="0">
                <a:hlinkClick r:id="rId2"/>
              </a:rPr>
              <a:t>shinkarenko@suprematic.net</a:t>
            </a:r>
            <a:endParaRPr lang="de-DE" dirty="0" smtClean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11" name="Titel 10"/>
          <p:cNvSpPr>
            <a:spLocks noGrp="1"/>
          </p:cNvSpPr>
          <p:nvPr>
            <p:ph type="title"/>
          </p:nvPr>
        </p:nvSpPr>
        <p:spPr>
          <a:xfrm>
            <a:off x="500034" y="-24"/>
            <a:ext cx="8143932" cy="571504"/>
          </a:xfrm>
        </p:spPr>
        <p:txBody>
          <a:bodyPr/>
          <a:lstStyle/>
          <a:p>
            <a:r>
              <a:rPr lang="en-US" noProof="0" dirty="0" smtClean="0"/>
              <a:t>About me: </a:t>
            </a:r>
            <a:r>
              <a:rPr lang="en-US" noProof="0" dirty="0" err="1" smtClean="0"/>
              <a:t>Ilya</a:t>
            </a:r>
            <a:r>
              <a:rPr lang="en-US" noProof="0" dirty="0" smtClean="0"/>
              <a:t> </a:t>
            </a:r>
            <a:r>
              <a:rPr lang="en-US" noProof="0" dirty="0" err="1" smtClean="0"/>
              <a:t>Shinkarenko</a:t>
            </a:r>
            <a:endParaRPr lang="en-US" noProof="0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339" y="5148036"/>
            <a:ext cx="2302572" cy="950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22983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bgerundetes Rechteck 8"/>
          <p:cNvSpPr/>
          <p:nvPr/>
        </p:nvSpPr>
        <p:spPr>
          <a:xfrm>
            <a:off x="428596" y="2525473"/>
            <a:ext cx="4126626" cy="35719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6" name="Inhaltsplatzhalter 5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Introduction</a:t>
            </a:r>
          </a:p>
          <a:p>
            <a:r>
              <a:rPr lang="en-US" dirty="0" smtClean="0"/>
              <a:t>Plug-in philosophy</a:t>
            </a:r>
          </a:p>
          <a:p>
            <a:r>
              <a:rPr lang="en-US" dirty="0" smtClean="0"/>
              <a:t>Jobs</a:t>
            </a:r>
          </a:p>
          <a:p>
            <a:r>
              <a:rPr lang="en-US" dirty="0" smtClean="0"/>
              <a:t>Adapters</a:t>
            </a:r>
          </a:p>
          <a:p>
            <a:r>
              <a:rPr lang="en-US" dirty="0" err="1" smtClean="0"/>
              <a:t>JFace</a:t>
            </a:r>
            <a:r>
              <a:rPr lang="en-US" dirty="0" smtClean="0"/>
              <a:t> Wizards</a:t>
            </a:r>
          </a:p>
          <a:p>
            <a:r>
              <a:rPr lang="en-US" dirty="0" smtClean="0"/>
              <a:t>Data Binding</a:t>
            </a:r>
          </a:p>
          <a:p>
            <a:r>
              <a:rPr lang="en-US" dirty="0" smtClean="0"/>
              <a:t>Virtual Trees and Tables</a:t>
            </a:r>
          </a:p>
          <a:p>
            <a:r>
              <a:rPr lang="en-US" dirty="0" smtClean="0"/>
              <a:t>Defining Extension Points</a:t>
            </a:r>
          </a:p>
          <a:p>
            <a:r>
              <a:rPr lang="en-US" dirty="0" smtClean="0"/>
              <a:t>Customizing the Look and Feel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E64C7A-B923-420E-A18C-3EBD0469DC1F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7" name="Inhaltsplatzhalter 6"/>
          <p:cNvSpPr>
            <a:spLocks noGrp="1"/>
          </p:cNvSpPr>
          <p:nvPr>
            <p:ph sz="half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Help System</a:t>
            </a:r>
            <a:endParaRPr lang="en-US" dirty="0"/>
          </a:p>
          <a:p>
            <a:r>
              <a:rPr lang="en-US" dirty="0" smtClean="0"/>
              <a:t>p2 - Provisioning and Update</a:t>
            </a:r>
            <a:endParaRPr lang="en-US" dirty="0"/>
          </a:p>
          <a:p>
            <a:r>
              <a:rPr lang="en-US" dirty="0" smtClean="0"/>
              <a:t>Headless build</a:t>
            </a:r>
          </a:p>
          <a:p>
            <a:r>
              <a:rPr lang="en-US" dirty="0" smtClean="0"/>
              <a:t>Wrap-up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Adapters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E64C7A-B923-420E-A18C-3EBD0469DC1F}" type="slidenum">
              <a:rPr lang="de-DE" smtClean="0"/>
              <a:pPr/>
              <a:t>31</a:t>
            </a:fld>
            <a:endParaRPr lang="de-DE"/>
          </a:p>
        </p:txBody>
      </p:sp>
      <p:pic>
        <p:nvPicPr>
          <p:cNvPr id="1028" name="Picture 4" descr="C:\Users\toedter_k\AppData\Local\Microsoft\Windows\Temporary Internet Files\Content.IE5\0VM0MSQC\MPj04387870000[1]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59604" y="1248632"/>
            <a:ext cx="6827838" cy="4572000"/>
          </a:xfrm>
          <a:prstGeom prst="rect">
            <a:avLst/>
          </a:prstGeom>
          <a:noFill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 object-oriented software systems, an adapter simply adapts (converts) an object of type A to another object of relevant type B</a:t>
            </a:r>
          </a:p>
          <a:p>
            <a:r>
              <a:rPr lang="en-US" dirty="0" smtClean="0"/>
              <a:t>Eclipse provides the interface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IAdaptable</a:t>
            </a:r>
            <a:r>
              <a:rPr lang="en-US" dirty="0" smtClean="0"/>
              <a:t> to address the adaption of an object:</a:t>
            </a:r>
          </a:p>
          <a:p>
            <a:pPr>
              <a:buNone/>
            </a:pP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 smtClean="0">
              <a:solidFill>
                <a:srgbClr val="000000"/>
              </a:solidFill>
              <a:latin typeface="Segoe UI"/>
            </a:endParaRPr>
          </a:p>
          <a:p>
            <a:r>
              <a:rPr lang="en-US" dirty="0" smtClean="0"/>
              <a:t>Since model objects should not depend </a:t>
            </a:r>
            <a:r>
              <a:rPr lang="en-US" smtClean="0"/>
              <a:t>on Eclipse, </a:t>
            </a:r>
            <a:r>
              <a:rPr lang="en-US" dirty="0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Adapter-Factories</a:t>
            </a:r>
            <a:r>
              <a:rPr lang="en-US" dirty="0" smtClean="0"/>
              <a:t> can adapt all objects. Even if they do not implement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IAdaptable</a:t>
            </a:r>
            <a:r>
              <a:rPr lang="en-US" dirty="0" smtClean="0">
                <a:sym typeface="Wingdings" pitchFamily="2" charset="2"/>
              </a:rPr>
              <a:t>…</a:t>
            </a:r>
          </a:p>
          <a:p>
            <a:r>
              <a:rPr lang="en-US" dirty="0" smtClean="0">
                <a:sym typeface="Wingdings" pitchFamily="2" charset="2"/>
              </a:rPr>
              <a:t>How does this work?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E64C7A-B923-420E-A18C-3EBD0469DC1F}" type="slidenum">
              <a:rPr lang="de-DE" smtClean="0"/>
              <a:pPr/>
              <a:t>32</a:t>
            </a:fld>
            <a:endParaRPr lang="de-DE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an Adapter?</a:t>
            </a:r>
            <a:endParaRPr lang="en-US" dirty="0"/>
          </a:p>
        </p:txBody>
      </p:sp>
      <p:sp>
        <p:nvSpPr>
          <p:cNvPr id="5" name="Textfeld 4"/>
          <p:cNvSpPr txBox="1"/>
          <p:nvPr/>
        </p:nvSpPr>
        <p:spPr>
          <a:xfrm>
            <a:off x="902477" y="2775565"/>
            <a:ext cx="7381429" cy="7386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sz="1400" b="1" dirty="0" smtClean="0">
                <a:solidFill>
                  <a:srgbClr val="7F0055"/>
                </a:solidFill>
                <a:latin typeface="Courier New" pitchFamily="49" charset="0"/>
                <a:cs typeface="Courier New" pitchFamily="49" charset="0"/>
              </a:rPr>
              <a:t>public</a:t>
            </a:r>
            <a:r>
              <a:rPr lang="en-US" sz="14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solidFill>
                  <a:srgbClr val="7F0055"/>
                </a:solidFill>
                <a:latin typeface="Courier New" pitchFamily="49" charset="0"/>
                <a:cs typeface="Courier New" pitchFamily="49" charset="0"/>
              </a:rPr>
              <a:t>interface</a:t>
            </a:r>
            <a:r>
              <a:rPr lang="en-US" sz="14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IAdaptable</a:t>
            </a:r>
            <a:r>
              <a:rPr lang="en-US" sz="14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{</a:t>
            </a:r>
            <a:r>
              <a:rPr lang="en-US" sz="1400" b="1" dirty="0" smtClean="0">
                <a:solidFill>
                  <a:srgbClr val="000000"/>
                </a:solidFill>
                <a:highlight>
                  <a:srgbClr val="D4D4D4"/>
                </a:highlight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b="1" dirty="0" smtClean="0">
                <a:solidFill>
                  <a:srgbClr val="000000"/>
                </a:solidFill>
                <a:highlight>
                  <a:srgbClr val="D4D4D4"/>
                </a:highlight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rgbClr val="000000"/>
                </a:solidFill>
                <a:highlight>
                  <a:srgbClr val="D4D4D4"/>
                </a:highlight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sz="1400" b="1" dirty="0" smtClean="0">
                <a:solidFill>
                  <a:srgbClr val="7F0055"/>
                </a:solidFill>
                <a:latin typeface="Courier New" pitchFamily="49" charset="0"/>
                <a:cs typeface="Courier New" pitchFamily="49" charset="0"/>
              </a:rPr>
              <a:t>public</a:t>
            </a:r>
            <a:r>
              <a:rPr lang="en-US" sz="14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Object </a:t>
            </a:r>
            <a:r>
              <a:rPr lang="en-US" sz="1400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getAdapter</a:t>
            </a:r>
            <a:r>
              <a:rPr lang="en-US" sz="14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(Class adapter);</a:t>
            </a:r>
            <a:r>
              <a:rPr lang="en-US" sz="14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 smtClean="0"/>
              <a:t>Every </a:t>
            </a:r>
            <a:r>
              <a:rPr lang="en-US" noProof="0" dirty="0" err="1" smtClean="0"/>
              <a:t>JFace</a:t>
            </a:r>
            <a:r>
              <a:rPr lang="en-US" noProof="0" dirty="0" smtClean="0"/>
              <a:t> viewer relies on:</a:t>
            </a:r>
          </a:p>
          <a:p>
            <a:pPr lvl="1"/>
            <a:r>
              <a:rPr lang="en-US" dirty="0" smtClean="0"/>
              <a:t>A</a:t>
            </a:r>
            <a:r>
              <a:rPr lang="en-US" noProof="0" dirty="0" smtClean="0"/>
              <a:t> </a:t>
            </a:r>
            <a:r>
              <a:rPr lang="en-US" sz="2000" dirty="0" smtClean="0">
                <a:sym typeface="Wingdings" pitchFamily="2" charset="2"/>
              </a:rPr>
              <a:t>Label Provider</a:t>
            </a:r>
            <a:r>
              <a:rPr lang="en-US" noProof="0" dirty="0" smtClean="0"/>
              <a:t> </a:t>
            </a:r>
            <a:endParaRPr lang="en-US" dirty="0" smtClean="0"/>
          </a:p>
          <a:p>
            <a:pPr lvl="1"/>
            <a:r>
              <a:rPr lang="en-US" dirty="0" smtClean="0"/>
              <a:t>A</a:t>
            </a:r>
            <a:r>
              <a:rPr lang="en-US" noProof="0" dirty="0" smtClean="0"/>
              <a:t> </a:t>
            </a:r>
            <a:r>
              <a:rPr lang="en-US" sz="2000" dirty="0" smtClean="0">
                <a:sym typeface="Wingdings" pitchFamily="2" charset="2"/>
              </a:rPr>
              <a:t>Content Provider</a:t>
            </a:r>
          </a:p>
          <a:p>
            <a:r>
              <a:rPr lang="en-US" noProof="0" dirty="0" smtClean="0"/>
              <a:t>If you take a tree as an example:</a:t>
            </a:r>
          </a:p>
          <a:p>
            <a:pPr lvl="1"/>
            <a:r>
              <a:rPr lang="en-US" noProof="0" dirty="0" smtClean="0"/>
              <a:t>A class implementing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ITreeContentProvider</a:t>
            </a:r>
            <a:endParaRPr lang="en-US" sz="2000" dirty="0" smtClean="0">
              <a:latin typeface="Courier New" pitchFamily="49" charset="0"/>
              <a:cs typeface="Courier New" pitchFamily="49" charset="0"/>
              <a:sym typeface="Wingdings" pitchFamily="2" charset="2"/>
            </a:endParaRPr>
          </a:p>
          <a:p>
            <a:pPr lvl="1"/>
            <a:r>
              <a:rPr lang="en-US" noProof="0" dirty="0" smtClean="0"/>
              <a:t>A class extending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LabelProvider</a:t>
            </a:r>
            <a:endParaRPr lang="en-US" sz="2000" dirty="0" smtClean="0">
              <a:latin typeface="Courier New" pitchFamily="49" charset="0"/>
              <a:cs typeface="Courier New" pitchFamily="49" charset="0"/>
              <a:sym typeface="Wingdings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E2EEC91-8B3F-4326-B562-12F5A55A689F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noProof="0" dirty="0" smtClean="0"/>
              <a:t>Label- &amp; </a:t>
            </a:r>
            <a:r>
              <a:rPr lang="en-US" noProof="0" dirty="0" err="1" smtClean="0"/>
              <a:t>ContentProviders</a:t>
            </a:r>
            <a:endParaRPr lang="en-US" noProof="0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125538"/>
            <a:ext cx="4114800" cy="4967287"/>
          </a:xfrm>
        </p:spPr>
        <p:txBody>
          <a:bodyPr/>
          <a:lstStyle/>
          <a:p>
            <a:endParaRPr lang="en-US" dirty="0" smtClean="0">
              <a:latin typeface="Courier New" pitchFamily="49" charset="0"/>
              <a:cs typeface="Courier New" pitchFamily="49" charset="0"/>
              <a:sym typeface="Wingdings" pitchFamily="2" charset="2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RootNode</a:t>
            </a:r>
            <a:r>
              <a:rPr lang="en-US" dirty="0" smtClean="0"/>
              <a:t> </a:t>
            </a:r>
          </a:p>
          <a:p>
            <a:pPr lvl="1"/>
            <a:r>
              <a:rPr lang="en-US" sz="2000" dirty="0" err="1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FirstLetterNode</a:t>
            </a:r>
            <a:endParaRPr lang="en-US" sz="2000" dirty="0" smtClean="0">
              <a:latin typeface="Courier New" pitchFamily="49" charset="0"/>
              <a:cs typeface="Courier New" pitchFamily="49" charset="0"/>
              <a:sym typeface="Wingdings" pitchFamily="2" charset="2"/>
            </a:endParaRPr>
          </a:p>
          <a:p>
            <a:pPr lvl="1"/>
            <a:r>
              <a:rPr lang="en-US" sz="2000" dirty="0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…</a:t>
            </a:r>
          </a:p>
          <a:p>
            <a:pPr lvl="1"/>
            <a:r>
              <a:rPr lang="en-US" sz="2000" dirty="0" err="1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FirstLetterNode</a:t>
            </a:r>
            <a:endParaRPr lang="en-US" sz="2000" dirty="0" smtClean="0">
              <a:latin typeface="Courier New" pitchFamily="49" charset="0"/>
              <a:cs typeface="Courier New" pitchFamily="49" charset="0"/>
              <a:sym typeface="Wingdings" pitchFamily="2" charset="2"/>
            </a:endParaRPr>
          </a:p>
          <a:p>
            <a:pPr lvl="2"/>
            <a:r>
              <a:rPr lang="en-US" sz="2000" dirty="0" err="1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LastNameNode</a:t>
            </a:r>
            <a:endParaRPr lang="en-US" sz="2000" dirty="0" smtClean="0">
              <a:latin typeface="Courier New" pitchFamily="49" charset="0"/>
              <a:cs typeface="Courier New" pitchFamily="49" charset="0"/>
              <a:sym typeface="Wingdings" pitchFamily="2" charset="2"/>
            </a:endParaRPr>
          </a:p>
          <a:p>
            <a:pPr lvl="3"/>
            <a:r>
              <a:rPr lang="en-US" sz="2000" dirty="0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Contact</a:t>
            </a:r>
          </a:p>
          <a:p>
            <a:pPr lvl="2"/>
            <a:r>
              <a:rPr lang="en-US" sz="2000" dirty="0" err="1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LastNameNode</a:t>
            </a:r>
            <a:r>
              <a:rPr lang="en-US" sz="2000" dirty="0" smtClean="0"/>
              <a:t> </a:t>
            </a:r>
          </a:p>
          <a:p>
            <a:pPr lvl="3"/>
            <a:r>
              <a:rPr lang="en-US" sz="2000" dirty="0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Contact</a:t>
            </a:r>
          </a:p>
          <a:p>
            <a:pPr lvl="1"/>
            <a:r>
              <a:rPr lang="en-US" sz="2000" dirty="0" err="1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FirstLetterNode</a:t>
            </a:r>
            <a:endParaRPr lang="en-US" sz="2000" dirty="0" smtClean="0">
              <a:latin typeface="Courier New" pitchFamily="49" charset="0"/>
              <a:cs typeface="Courier New" pitchFamily="49" charset="0"/>
              <a:sym typeface="Wingdings" pitchFamily="2" charset="2"/>
            </a:endParaRPr>
          </a:p>
          <a:p>
            <a:pPr lvl="2"/>
            <a:r>
              <a:rPr lang="en-US" sz="2000" dirty="0" smtClean="0"/>
              <a:t>…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E2EEC91-8B3F-4326-B562-12F5A55A689F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 Simple Tree Model</a:t>
            </a:r>
            <a:endParaRPr 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07237" y="1481424"/>
            <a:ext cx="3084744" cy="38167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E2EEC91-8B3F-4326-B562-12F5A55A689F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noProof="0" dirty="0" err="1" smtClean="0"/>
              <a:t>ITreeContentProvider</a:t>
            </a:r>
            <a:r>
              <a:rPr lang="en-US" noProof="0" dirty="0" smtClean="0"/>
              <a:t> </a:t>
            </a:r>
            <a:r>
              <a:rPr lang="en-US" dirty="0" smtClean="0"/>
              <a:t>Example </a:t>
            </a:r>
            <a:endParaRPr lang="en-US" noProof="0" dirty="0"/>
          </a:p>
        </p:txBody>
      </p:sp>
      <p:sp>
        <p:nvSpPr>
          <p:cNvPr id="6" name="Textfeld 5"/>
          <p:cNvSpPr txBox="1"/>
          <p:nvPr/>
        </p:nvSpPr>
        <p:spPr>
          <a:xfrm>
            <a:off x="890117" y="2417239"/>
            <a:ext cx="7381429" cy="27392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sz="1400" b="1" dirty="0" smtClean="0">
                <a:solidFill>
                  <a:srgbClr val="7F0055"/>
                </a:solidFill>
                <a:latin typeface="Courier New" pitchFamily="49" charset="0"/>
                <a:cs typeface="Courier New" pitchFamily="49" charset="0"/>
              </a:rPr>
              <a:t>private final </a:t>
            </a:r>
            <a:r>
              <a:rPr lang="en-US" sz="14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Object[] </a:t>
            </a:r>
            <a:r>
              <a:rPr lang="en-US" sz="1400" dirty="0" err="1" smtClean="0">
                <a:solidFill>
                  <a:srgbClr val="0000C0"/>
                </a:solidFill>
                <a:latin typeface="Courier New" pitchFamily="49" charset="0"/>
                <a:cs typeface="Courier New" pitchFamily="49" charset="0"/>
              </a:rPr>
              <a:t>emptyArray</a:t>
            </a:r>
            <a:r>
              <a:rPr lang="en-US" sz="14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= new Object[] {};</a:t>
            </a:r>
          </a:p>
          <a:p>
            <a:pPr>
              <a:buNone/>
            </a:pPr>
            <a:endParaRPr lang="en-US" sz="1400" b="1" dirty="0" smtClean="0">
              <a:solidFill>
                <a:srgbClr val="7F0055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n-US" sz="1400" b="1" dirty="0" smtClean="0">
                <a:solidFill>
                  <a:srgbClr val="7F0055"/>
                </a:solidFill>
                <a:latin typeface="Courier New" pitchFamily="49" charset="0"/>
                <a:cs typeface="Courier New" pitchFamily="49" charset="0"/>
              </a:rPr>
              <a:t>public</a:t>
            </a:r>
            <a:r>
              <a:rPr lang="en-US" sz="14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Object[] </a:t>
            </a:r>
            <a:r>
              <a:rPr lang="en-US" sz="1400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getChildren</a:t>
            </a:r>
            <a:r>
              <a:rPr lang="en-US" sz="14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(Object parent) {</a:t>
            </a:r>
          </a:p>
          <a:p>
            <a:pPr>
              <a:buNone/>
            </a:pPr>
            <a:r>
              <a:rPr lang="en-US" sz="1400" b="1" dirty="0" smtClean="0">
                <a:solidFill>
                  <a:srgbClr val="7F0055"/>
                </a:solidFill>
                <a:latin typeface="Courier New" pitchFamily="49" charset="0"/>
                <a:cs typeface="Courier New" pitchFamily="49" charset="0"/>
              </a:rPr>
              <a:t>    if</a:t>
            </a:r>
            <a:r>
              <a:rPr lang="en-US" sz="14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(parent </a:t>
            </a:r>
            <a:r>
              <a:rPr lang="en-US" sz="1400" b="1" dirty="0" err="1" smtClean="0">
                <a:solidFill>
                  <a:srgbClr val="7F0055"/>
                </a:solidFill>
                <a:latin typeface="Courier New" pitchFamily="49" charset="0"/>
                <a:cs typeface="Courier New" pitchFamily="49" charset="0"/>
              </a:rPr>
              <a:t>instanceof</a:t>
            </a:r>
            <a:r>
              <a:rPr lang="en-US" sz="14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RootNode</a:t>
            </a:r>
            <a:r>
              <a:rPr lang="en-US" sz="14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) {</a:t>
            </a:r>
          </a:p>
          <a:p>
            <a:pPr>
              <a:buNone/>
            </a:pPr>
            <a:r>
              <a:rPr lang="en-US" sz="1400" b="1" dirty="0" smtClean="0">
                <a:solidFill>
                  <a:srgbClr val="7F0055"/>
                </a:solidFill>
                <a:latin typeface="Courier New" pitchFamily="49" charset="0"/>
                <a:cs typeface="Courier New" pitchFamily="49" charset="0"/>
              </a:rPr>
              <a:t>        return</a:t>
            </a:r>
            <a:r>
              <a:rPr lang="en-US" sz="14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((</a:t>
            </a:r>
            <a:r>
              <a:rPr lang="en-US" sz="1400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RootNode</a:t>
            </a:r>
            <a:r>
              <a:rPr lang="en-US" sz="14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) parent).</a:t>
            </a:r>
            <a:r>
              <a:rPr lang="en-US" sz="1400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getChildren</a:t>
            </a:r>
            <a:r>
              <a:rPr lang="en-US" sz="14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();</a:t>
            </a:r>
          </a:p>
          <a:p>
            <a:pPr>
              <a:buNone/>
            </a:pPr>
            <a:r>
              <a:rPr lang="en-US" sz="14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  } </a:t>
            </a:r>
            <a:r>
              <a:rPr lang="en-US" sz="1400" b="1" dirty="0" smtClean="0">
                <a:solidFill>
                  <a:srgbClr val="7F0055"/>
                </a:solidFill>
                <a:latin typeface="Courier New" pitchFamily="49" charset="0"/>
                <a:cs typeface="Courier New" pitchFamily="49" charset="0"/>
              </a:rPr>
              <a:t>else</a:t>
            </a:r>
            <a:r>
              <a:rPr lang="en-US" sz="14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solidFill>
                  <a:srgbClr val="7F0055"/>
                </a:solidFill>
                <a:latin typeface="Courier New" pitchFamily="49" charset="0"/>
                <a:cs typeface="Courier New" pitchFamily="49" charset="0"/>
              </a:rPr>
              <a:t>if</a:t>
            </a:r>
            <a:r>
              <a:rPr lang="en-US" sz="14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(parent </a:t>
            </a:r>
            <a:r>
              <a:rPr lang="en-US" sz="1400" b="1" dirty="0" err="1" smtClean="0">
                <a:solidFill>
                  <a:srgbClr val="7F0055"/>
                </a:solidFill>
                <a:latin typeface="Courier New" pitchFamily="49" charset="0"/>
                <a:cs typeface="Courier New" pitchFamily="49" charset="0"/>
              </a:rPr>
              <a:t>instanceof</a:t>
            </a:r>
            <a:r>
              <a:rPr lang="en-US" sz="14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FirstLetterNode</a:t>
            </a:r>
            <a:r>
              <a:rPr lang="en-US" sz="14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) {</a:t>
            </a:r>
          </a:p>
          <a:p>
            <a:pPr>
              <a:buNone/>
            </a:pPr>
            <a:r>
              <a:rPr lang="en-US" sz="1400" b="1" dirty="0" smtClean="0">
                <a:solidFill>
                  <a:srgbClr val="7F0055"/>
                </a:solidFill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4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((</a:t>
            </a:r>
            <a:r>
              <a:rPr lang="en-US" sz="1400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FirstLetterNode</a:t>
            </a:r>
            <a:r>
              <a:rPr lang="en-US" sz="14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) parent).</a:t>
            </a:r>
            <a:r>
              <a:rPr lang="en-US" sz="1400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getChildren</a:t>
            </a:r>
            <a:r>
              <a:rPr lang="en-US" sz="14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();</a:t>
            </a:r>
          </a:p>
          <a:p>
            <a:pPr>
              <a:buNone/>
            </a:pPr>
            <a:r>
              <a:rPr lang="en-US" sz="14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  } </a:t>
            </a:r>
            <a:r>
              <a:rPr lang="en-US" sz="1400" b="1" dirty="0" smtClean="0">
                <a:solidFill>
                  <a:srgbClr val="7F0055"/>
                </a:solidFill>
                <a:latin typeface="Courier New" pitchFamily="49" charset="0"/>
                <a:cs typeface="Courier New" pitchFamily="49" charset="0"/>
              </a:rPr>
              <a:t>else</a:t>
            </a:r>
            <a:r>
              <a:rPr lang="en-US" sz="14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solidFill>
                  <a:srgbClr val="7F0055"/>
                </a:solidFill>
                <a:latin typeface="Courier New" pitchFamily="49" charset="0"/>
                <a:cs typeface="Courier New" pitchFamily="49" charset="0"/>
              </a:rPr>
              <a:t>if</a:t>
            </a:r>
            <a:r>
              <a:rPr lang="en-US" sz="14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(parent </a:t>
            </a:r>
            <a:r>
              <a:rPr lang="en-US" sz="1400" b="1" dirty="0" err="1" smtClean="0">
                <a:solidFill>
                  <a:srgbClr val="7F0055"/>
                </a:solidFill>
                <a:latin typeface="Courier New" pitchFamily="49" charset="0"/>
                <a:cs typeface="Courier New" pitchFamily="49" charset="0"/>
              </a:rPr>
              <a:t>instanceof</a:t>
            </a:r>
            <a:r>
              <a:rPr lang="en-US" sz="14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LastNameNode</a:t>
            </a:r>
            <a:r>
              <a:rPr lang="en-US" sz="14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) {</a:t>
            </a:r>
          </a:p>
          <a:p>
            <a:pPr>
              <a:buNone/>
            </a:pPr>
            <a:r>
              <a:rPr lang="en-US" sz="1400" b="1" dirty="0" smtClean="0">
                <a:solidFill>
                  <a:srgbClr val="7F0055"/>
                </a:solidFill>
                <a:latin typeface="Courier New" pitchFamily="49" charset="0"/>
                <a:cs typeface="Courier New" pitchFamily="49" charset="0"/>
              </a:rPr>
              <a:t>        return</a:t>
            </a:r>
            <a:r>
              <a:rPr lang="en-US" sz="14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((</a:t>
            </a:r>
            <a:r>
              <a:rPr lang="en-US" sz="1400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LastNameNode</a:t>
            </a:r>
            <a:r>
              <a:rPr lang="en-US" sz="14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) parent).</a:t>
            </a:r>
            <a:r>
              <a:rPr lang="en-US" sz="1400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getChildren</a:t>
            </a:r>
            <a:r>
              <a:rPr lang="en-US" sz="14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();</a:t>
            </a:r>
          </a:p>
          <a:p>
            <a:pPr>
              <a:buNone/>
            </a:pPr>
            <a:r>
              <a:rPr lang="en-US" sz="14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  } </a:t>
            </a:r>
          </a:p>
          <a:p>
            <a:pPr>
              <a:buNone/>
            </a:pPr>
            <a:r>
              <a:rPr lang="en-US" sz="1400" b="1" dirty="0" smtClean="0">
                <a:solidFill>
                  <a:srgbClr val="7F0055"/>
                </a:solidFill>
                <a:latin typeface="Courier New" pitchFamily="49" charset="0"/>
                <a:cs typeface="Courier New" pitchFamily="49" charset="0"/>
              </a:rPr>
              <a:t>    return</a:t>
            </a:r>
            <a:r>
              <a:rPr lang="en-US" sz="14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err="1" smtClean="0">
                <a:solidFill>
                  <a:srgbClr val="0000C0"/>
                </a:solidFill>
                <a:latin typeface="Courier New" pitchFamily="49" charset="0"/>
                <a:cs typeface="Courier New" pitchFamily="49" charset="0"/>
              </a:rPr>
              <a:t>emptyArray</a:t>
            </a:r>
            <a:r>
              <a:rPr lang="en-US" sz="14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;</a:t>
            </a:r>
          </a:p>
          <a:p>
            <a:pPr>
              <a:buNone/>
            </a:pPr>
            <a:r>
              <a:rPr lang="en-US" sz="14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7" name="Content Placeholder 4"/>
          <p:cNvSpPr>
            <a:spLocks noGrp="1"/>
          </p:cNvSpPr>
          <p:nvPr>
            <p:ph idx="1"/>
          </p:nvPr>
        </p:nvSpPr>
        <p:spPr>
          <a:xfrm>
            <a:off x="457200" y="1150938"/>
            <a:ext cx="8229600" cy="1111035"/>
          </a:xfrm>
        </p:spPr>
        <p:txBody>
          <a:bodyPr>
            <a:normAutofit lnSpcReduction="10000"/>
          </a:bodyPr>
          <a:lstStyle/>
          <a:p>
            <a:r>
              <a:rPr lang="en-US" sz="2000" dirty="0" smtClean="0"/>
              <a:t>The Content Provider contains logic to provide its callers with the tree’s domain objects</a:t>
            </a:r>
          </a:p>
          <a:p>
            <a:r>
              <a:rPr lang="en-US" dirty="0" smtClean="0"/>
              <a:t>For example the children of a given tree node:</a:t>
            </a:r>
            <a:endParaRPr lang="en-US" sz="2000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E2EEC91-8B3F-4326-B562-12F5A55A689F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noProof="0" dirty="0" err="1" smtClean="0"/>
              <a:t>ITreeContentProvider</a:t>
            </a:r>
            <a:r>
              <a:rPr lang="en-US" noProof="0" dirty="0" smtClean="0"/>
              <a:t> </a:t>
            </a:r>
            <a:r>
              <a:rPr lang="en-US" dirty="0" smtClean="0"/>
              <a:t>Example cont. </a:t>
            </a:r>
            <a:endParaRPr lang="en-US" noProof="0" dirty="0"/>
          </a:p>
        </p:txBody>
      </p:sp>
      <p:sp>
        <p:nvSpPr>
          <p:cNvPr id="6" name="Textfeld 5"/>
          <p:cNvSpPr txBox="1"/>
          <p:nvPr/>
        </p:nvSpPr>
        <p:spPr>
          <a:xfrm>
            <a:off x="914831" y="1737604"/>
            <a:ext cx="7381429" cy="224676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sz="1400" b="1" dirty="0" smtClean="0">
                <a:solidFill>
                  <a:srgbClr val="7F0055"/>
                </a:solidFill>
                <a:latin typeface="Courier New" pitchFamily="49" charset="0"/>
                <a:cs typeface="Courier New" pitchFamily="49" charset="0"/>
              </a:rPr>
              <a:t>public</a:t>
            </a:r>
            <a:r>
              <a:rPr lang="en-US" sz="14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Object </a:t>
            </a:r>
            <a:r>
              <a:rPr lang="en-US" sz="1400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getParent</a:t>
            </a:r>
            <a:r>
              <a:rPr lang="en-US" sz="14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(Object element) {</a:t>
            </a:r>
          </a:p>
          <a:p>
            <a:pPr>
              <a:buNone/>
            </a:pPr>
            <a:r>
              <a:rPr lang="en-US" sz="1400" b="1" dirty="0" smtClean="0">
                <a:solidFill>
                  <a:srgbClr val="7F0055"/>
                </a:solidFill>
                <a:latin typeface="Courier New" pitchFamily="49" charset="0"/>
                <a:cs typeface="Courier New" pitchFamily="49" charset="0"/>
              </a:rPr>
              <a:t>    if</a:t>
            </a:r>
            <a:r>
              <a:rPr lang="en-US" sz="14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(element </a:t>
            </a:r>
            <a:r>
              <a:rPr lang="en-US" sz="1400" b="1" dirty="0" err="1" smtClean="0">
                <a:solidFill>
                  <a:srgbClr val="7F0055"/>
                </a:solidFill>
                <a:latin typeface="Courier New" pitchFamily="49" charset="0"/>
                <a:cs typeface="Courier New" pitchFamily="49" charset="0"/>
              </a:rPr>
              <a:t>instanceof</a:t>
            </a:r>
            <a:r>
              <a:rPr lang="en-US" sz="14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FirstLetterNode</a:t>
            </a:r>
            <a:r>
              <a:rPr lang="en-US" sz="14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) {</a:t>
            </a:r>
          </a:p>
          <a:p>
            <a:pPr>
              <a:buNone/>
            </a:pPr>
            <a:r>
              <a:rPr lang="en-US" sz="1400" b="1" dirty="0" smtClean="0">
                <a:solidFill>
                  <a:srgbClr val="7F0055"/>
                </a:solidFill>
                <a:latin typeface="Courier New" pitchFamily="49" charset="0"/>
                <a:cs typeface="Courier New" pitchFamily="49" charset="0"/>
              </a:rPr>
              <a:t>        return</a:t>
            </a:r>
            <a:r>
              <a:rPr lang="en-US" sz="14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err="1" smtClean="0">
                <a:solidFill>
                  <a:srgbClr val="0000C0"/>
                </a:solidFill>
                <a:latin typeface="Courier New" pitchFamily="49" charset="0"/>
                <a:cs typeface="Courier New" pitchFamily="49" charset="0"/>
              </a:rPr>
              <a:t>model</a:t>
            </a:r>
            <a:r>
              <a:rPr lang="en-US" sz="1400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.getRoot</a:t>
            </a:r>
            <a:r>
              <a:rPr lang="en-US" sz="14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();</a:t>
            </a:r>
          </a:p>
          <a:p>
            <a:pPr>
              <a:buNone/>
            </a:pPr>
            <a:r>
              <a:rPr lang="en-US" sz="14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  } </a:t>
            </a:r>
            <a:r>
              <a:rPr lang="en-US" sz="1400" b="1" dirty="0" smtClean="0">
                <a:solidFill>
                  <a:srgbClr val="7F0055"/>
                </a:solidFill>
                <a:latin typeface="Courier New" pitchFamily="49" charset="0"/>
                <a:cs typeface="Courier New" pitchFamily="49" charset="0"/>
              </a:rPr>
              <a:t>else</a:t>
            </a:r>
            <a:r>
              <a:rPr lang="en-US" sz="14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solidFill>
                  <a:srgbClr val="7F0055"/>
                </a:solidFill>
                <a:latin typeface="Courier New" pitchFamily="49" charset="0"/>
                <a:cs typeface="Courier New" pitchFamily="49" charset="0"/>
              </a:rPr>
              <a:t>if</a:t>
            </a:r>
            <a:r>
              <a:rPr lang="en-US" sz="14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(element </a:t>
            </a:r>
            <a:r>
              <a:rPr lang="en-US" sz="1400" b="1" dirty="0" err="1" smtClean="0">
                <a:solidFill>
                  <a:srgbClr val="7F0055"/>
                </a:solidFill>
                <a:latin typeface="Courier New" pitchFamily="49" charset="0"/>
                <a:cs typeface="Courier New" pitchFamily="49" charset="0"/>
              </a:rPr>
              <a:t>instanceof</a:t>
            </a:r>
            <a:r>
              <a:rPr lang="en-US" sz="14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LastNameNode</a:t>
            </a:r>
            <a:r>
              <a:rPr lang="en-US" sz="14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) {</a:t>
            </a:r>
          </a:p>
          <a:p>
            <a:pPr>
              <a:buNone/>
            </a:pPr>
            <a:r>
              <a:rPr lang="en-US" sz="1400" b="1" dirty="0" smtClean="0">
                <a:solidFill>
                  <a:srgbClr val="7F0055"/>
                </a:solidFill>
                <a:latin typeface="Courier New" pitchFamily="49" charset="0"/>
                <a:cs typeface="Courier New" pitchFamily="49" charset="0"/>
              </a:rPr>
              <a:t>        return</a:t>
            </a:r>
            <a:r>
              <a:rPr lang="en-US" sz="14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err="1" smtClean="0">
                <a:solidFill>
                  <a:srgbClr val="0000C0"/>
                </a:solidFill>
                <a:latin typeface="Courier New" pitchFamily="49" charset="0"/>
                <a:cs typeface="Courier New" pitchFamily="49" charset="0"/>
              </a:rPr>
              <a:t>model</a:t>
            </a:r>
            <a:r>
              <a:rPr lang="en-US" sz="1400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.getParent</a:t>
            </a:r>
            <a:r>
              <a:rPr lang="en-US" sz="14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((</a:t>
            </a:r>
            <a:r>
              <a:rPr lang="en-US" sz="1400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LastNameNode</a:t>
            </a:r>
            <a:r>
              <a:rPr lang="en-US" sz="14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) element);</a:t>
            </a:r>
          </a:p>
          <a:p>
            <a:pPr>
              <a:buNone/>
            </a:pPr>
            <a:r>
              <a:rPr lang="en-US" sz="14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  } </a:t>
            </a:r>
            <a:r>
              <a:rPr lang="en-US" sz="1400" b="1" dirty="0" smtClean="0">
                <a:solidFill>
                  <a:srgbClr val="7F0055"/>
                </a:solidFill>
                <a:latin typeface="Courier New" pitchFamily="49" charset="0"/>
                <a:cs typeface="Courier New" pitchFamily="49" charset="0"/>
              </a:rPr>
              <a:t>else</a:t>
            </a:r>
            <a:r>
              <a:rPr lang="en-US" sz="14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solidFill>
                  <a:srgbClr val="7F0055"/>
                </a:solidFill>
                <a:latin typeface="Courier New" pitchFamily="49" charset="0"/>
                <a:cs typeface="Courier New" pitchFamily="49" charset="0"/>
              </a:rPr>
              <a:t>if</a:t>
            </a:r>
            <a:r>
              <a:rPr lang="en-US" sz="14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(element </a:t>
            </a:r>
            <a:r>
              <a:rPr lang="en-US" sz="1400" b="1" dirty="0" err="1" smtClean="0">
                <a:solidFill>
                  <a:srgbClr val="7F0055"/>
                </a:solidFill>
                <a:latin typeface="Courier New" pitchFamily="49" charset="0"/>
                <a:cs typeface="Courier New" pitchFamily="49" charset="0"/>
              </a:rPr>
              <a:t>instanceof</a:t>
            </a:r>
            <a:r>
              <a:rPr lang="en-US" sz="14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Contact) {</a:t>
            </a:r>
          </a:p>
          <a:p>
            <a:pPr>
              <a:buNone/>
            </a:pPr>
            <a:r>
              <a:rPr lang="en-US" sz="1400" b="1" dirty="0" smtClean="0">
                <a:solidFill>
                  <a:srgbClr val="7F0055"/>
                </a:solidFill>
                <a:latin typeface="Courier New" pitchFamily="49" charset="0"/>
                <a:cs typeface="Courier New" pitchFamily="49" charset="0"/>
              </a:rPr>
              <a:t>        return</a:t>
            </a:r>
            <a:r>
              <a:rPr lang="en-US" sz="14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err="1" smtClean="0">
                <a:solidFill>
                  <a:srgbClr val="0000C0"/>
                </a:solidFill>
                <a:latin typeface="Courier New" pitchFamily="49" charset="0"/>
                <a:cs typeface="Courier New" pitchFamily="49" charset="0"/>
              </a:rPr>
              <a:t>model</a:t>
            </a:r>
            <a:r>
              <a:rPr lang="en-US" sz="1400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.getParent</a:t>
            </a:r>
            <a:r>
              <a:rPr lang="en-US" sz="14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((Contact) element);</a:t>
            </a:r>
          </a:p>
          <a:p>
            <a:pPr>
              <a:buNone/>
            </a:pPr>
            <a:r>
              <a:rPr lang="en-US" sz="14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  }</a:t>
            </a:r>
          </a:p>
          <a:p>
            <a:pPr>
              <a:buNone/>
            </a:pPr>
            <a:r>
              <a:rPr lang="en-US" sz="1400" b="1" dirty="0" smtClean="0">
                <a:solidFill>
                  <a:srgbClr val="7F0055"/>
                </a:solidFill>
                <a:latin typeface="Courier New" pitchFamily="49" charset="0"/>
                <a:cs typeface="Courier New" pitchFamily="49" charset="0"/>
              </a:rPr>
              <a:t>    return</a:t>
            </a:r>
            <a:r>
              <a:rPr lang="en-US" sz="14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solidFill>
                  <a:srgbClr val="7F0055"/>
                </a:solidFill>
                <a:latin typeface="Courier New" pitchFamily="49" charset="0"/>
                <a:cs typeface="Courier New" pitchFamily="49" charset="0"/>
              </a:rPr>
              <a:t>null</a:t>
            </a:r>
            <a:r>
              <a:rPr lang="en-US" sz="14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;</a:t>
            </a:r>
          </a:p>
          <a:p>
            <a:pPr>
              <a:buNone/>
            </a:pPr>
            <a:r>
              <a:rPr lang="en-US" sz="14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7" name="Content Placeholder 4"/>
          <p:cNvSpPr>
            <a:spLocks noGrp="1"/>
          </p:cNvSpPr>
          <p:nvPr>
            <p:ph idx="1"/>
          </p:nvPr>
        </p:nvSpPr>
        <p:spPr>
          <a:xfrm>
            <a:off x="457200" y="1125538"/>
            <a:ext cx="8229600" cy="493197"/>
          </a:xfrm>
        </p:spPr>
        <p:txBody>
          <a:bodyPr>
            <a:normAutofit/>
          </a:bodyPr>
          <a:lstStyle/>
          <a:p>
            <a:r>
              <a:rPr lang="en-US" sz="2000" dirty="0" smtClean="0"/>
              <a:t>Plus the logic for providing a node’s parent:</a:t>
            </a:r>
            <a:endParaRPr lang="en-US" sz="2000" dirty="0"/>
          </a:p>
        </p:txBody>
      </p:sp>
      <p:sp>
        <p:nvSpPr>
          <p:cNvPr id="9" name="Content Placeholder 4"/>
          <p:cNvSpPr txBox="1">
            <a:spLocks/>
          </p:cNvSpPr>
          <p:nvPr/>
        </p:nvSpPr>
        <p:spPr>
          <a:xfrm>
            <a:off x="560174" y="4255916"/>
            <a:ext cx="8229600" cy="17371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indent="-342900">
              <a:spcBef>
                <a:spcPts val="1200"/>
              </a:spcBef>
              <a:buFont typeface="Arial" pitchFamily="34" charset="0"/>
              <a:buChar char="»"/>
            </a:pPr>
            <a:r>
              <a:rPr lang="en-US" sz="2000" dirty="0" smtClean="0"/>
              <a:t>As you can see here the Content Provider has to deal with all kinds of domain objects that build up the tree structure</a:t>
            </a:r>
          </a:p>
          <a:p>
            <a:pPr marL="342900" indent="-342900">
              <a:spcBef>
                <a:spcPts val="1200"/>
              </a:spcBef>
              <a:buFont typeface="Arial" pitchFamily="34" charset="0"/>
              <a:buChar char="»"/>
            </a:pPr>
            <a:r>
              <a:rPr lang="en-US" sz="2000" dirty="0" smtClean="0"/>
              <a:t>The use of an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AdapterFactory</a:t>
            </a:r>
            <a:r>
              <a:rPr lang="en-US" sz="2000" dirty="0" smtClean="0"/>
              <a:t> will improve this design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38238"/>
            <a:ext cx="8229600" cy="4967287"/>
          </a:xfrm>
        </p:spPr>
        <p:txBody>
          <a:bodyPr>
            <a:normAutofit/>
          </a:bodyPr>
          <a:lstStyle/>
          <a:p>
            <a:pPr>
              <a:buClrTx/>
              <a:buFont typeface="Arial" pitchFamily="34" charset="0"/>
              <a:buChar char="»"/>
            </a:pPr>
            <a:r>
              <a:rPr lang="en-US" dirty="0" err="1" smtClean="0"/>
              <a:t>Implemetations</a:t>
            </a:r>
            <a:r>
              <a:rPr lang="en-US" dirty="0" smtClean="0"/>
              <a:t> of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IAdapterFactory</a:t>
            </a:r>
            <a:r>
              <a:rPr lang="en-US" dirty="0" smtClean="0"/>
              <a:t> can be registered with the platform</a:t>
            </a:r>
          </a:p>
          <a:p>
            <a:pPr>
              <a:buClrTx/>
              <a:buFont typeface="Arial" pitchFamily="34" charset="0"/>
              <a:buChar char="»"/>
            </a:pPr>
            <a:r>
              <a:rPr lang="en-US" dirty="0" smtClean="0"/>
              <a:t>Such a factory provides adapters for given base classes</a:t>
            </a:r>
          </a:p>
          <a:p>
            <a:pPr lvl="1"/>
            <a:r>
              <a:rPr lang="en-US" dirty="0" smtClean="0"/>
              <a:t>In our example for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Contact,</a:t>
            </a:r>
            <a:r>
              <a:rPr lang="en-US" dirty="0" smtClean="0"/>
              <a:t>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FirstLetterNode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,</a:t>
            </a:r>
            <a:r>
              <a:rPr lang="en-US" dirty="0" smtClean="0"/>
              <a:t>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LastName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-Node</a:t>
            </a:r>
            <a:r>
              <a:rPr lang="en-US" dirty="0" smtClean="0"/>
              <a:t> and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RootNode</a:t>
            </a:r>
            <a:endParaRPr lang="en-US" sz="2000" dirty="0" smtClean="0">
              <a:latin typeface="Courier New" pitchFamily="49" charset="0"/>
              <a:cs typeface="Courier New" pitchFamily="49" charset="0"/>
              <a:sym typeface="Wingdings" pitchFamily="2" charset="2"/>
            </a:endParaRPr>
          </a:p>
          <a:p>
            <a:pPr marL="342900" lvl="1" indent="-342900">
              <a:spcBef>
                <a:spcPts val="1200"/>
              </a:spcBef>
            </a:pPr>
            <a:r>
              <a:rPr lang="en-US" sz="2000" dirty="0" smtClean="0"/>
              <a:t>These base classes do NOT have to implement </a:t>
            </a:r>
            <a:r>
              <a:rPr lang="en-US" sz="2200" dirty="0" err="1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IAdaptable</a:t>
            </a:r>
            <a:r>
              <a:rPr lang="en-US" sz="2200" dirty="0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 </a:t>
            </a:r>
            <a:r>
              <a:rPr lang="en-US" sz="2000" dirty="0" smtClean="0">
                <a:sym typeface="Wingdings" pitchFamily="2" charset="2"/>
              </a:rPr>
              <a:t>themselves because internally the Factory will use implementations of </a:t>
            </a:r>
            <a:r>
              <a:rPr lang="en-US" sz="2200" dirty="0" err="1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IWorkbenchAdapter</a:t>
            </a:r>
            <a:endParaRPr lang="en-US" sz="20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E2EEC91-8B3F-4326-B562-12F5A55A689F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noProof="0" dirty="0" err="1" smtClean="0"/>
              <a:t>AdapterFactory</a:t>
            </a:r>
            <a:endParaRPr lang="en-US" noProof="0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Tx/>
              <a:buFont typeface="Arial" pitchFamily="34" charset="0"/>
              <a:buChar char="»"/>
            </a:pPr>
            <a:r>
              <a:rPr lang="en-US" dirty="0" smtClean="0"/>
              <a:t>In most cases domain specific classes can be handled by using implementations of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IWorkbenchAdapter</a:t>
            </a:r>
            <a:endParaRPr lang="en-US" dirty="0" smtClean="0">
              <a:latin typeface="Courier New" pitchFamily="49" charset="0"/>
              <a:cs typeface="Courier New" pitchFamily="49" charset="0"/>
              <a:sym typeface="Wingdings" pitchFamily="2" charset="2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IWorkbenchAdapter</a:t>
            </a:r>
            <a:r>
              <a:rPr lang="en-US" dirty="0" smtClean="0"/>
              <a:t> is a combination of a Label- and a Content-Provider</a:t>
            </a:r>
          </a:p>
          <a:p>
            <a:r>
              <a:rPr lang="en-US" dirty="0" smtClean="0"/>
              <a:t>It allows you to present domain data in the UI without having to know the concrete implementation type of the object that provides the data</a:t>
            </a:r>
          </a:p>
          <a:p>
            <a:pPr lvl="1"/>
            <a:r>
              <a:rPr lang="en-US" dirty="0" smtClean="0"/>
              <a:t>Concrete implementation types will be </a:t>
            </a:r>
            <a:r>
              <a:rPr lang="en-US" dirty="0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Contact,</a:t>
            </a:r>
            <a:r>
              <a:rPr lang="en-US" dirty="0" smtClean="0"/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FirstLetterNode</a:t>
            </a:r>
            <a:r>
              <a:rPr lang="en-US" dirty="0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,</a:t>
            </a:r>
            <a:r>
              <a:rPr lang="en-US" dirty="0" smtClean="0"/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LastNameNode</a:t>
            </a:r>
            <a:r>
              <a:rPr lang="en-US" dirty="0" smtClean="0"/>
              <a:t> and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RootNode</a:t>
            </a:r>
            <a:endParaRPr lang="en-US" dirty="0" smtClean="0"/>
          </a:p>
          <a:p>
            <a:r>
              <a:rPr lang="en-US" dirty="0" smtClean="0"/>
              <a:t>For each of your domain classes your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AdapterFactory</a:t>
            </a:r>
            <a:r>
              <a:rPr lang="en-US" dirty="0" smtClean="0"/>
              <a:t> will wrap an implementation of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IWorkbenchAdapter</a:t>
            </a:r>
            <a:endParaRPr lang="en-US" dirty="0" smtClean="0">
              <a:latin typeface="Courier New" pitchFamily="49" charset="0"/>
              <a:cs typeface="Courier New" pitchFamily="49" charset="0"/>
              <a:sym typeface="Wingdings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E2EEC91-8B3F-4326-B562-12F5A55A689F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noProof="0" dirty="0" err="1" smtClean="0"/>
              <a:t>WorkbenchAdapter</a:t>
            </a:r>
            <a:endParaRPr lang="en-US" noProof="0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E2EEC91-8B3F-4326-B562-12F5A55A689F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noProof="0" dirty="0" err="1" smtClean="0"/>
              <a:t>IWorkbenchAdapter</a:t>
            </a:r>
            <a:r>
              <a:rPr lang="en-US" noProof="0" dirty="0" smtClean="0"/>
              <a:t> Example</a:t>
            </a:r>
            <a:endParaRPr lang="en-US" noProof="0" dirty="0"/>
          </a:p>
        </p:txBody>
      </p:sp>
      <p:sp>
        <p:nvSpPr>
          <p:cNvPr id="5" name="Textfeld 4"/>
          <p:cNvSpPr txBox="1"/>
          <p:nvPr/>
        </p:nvSpPr>
        <p:spPr>
          <a:xfrm>
            <a:off x="885237" y="2021808"/>
            <a:ext cx="7529713" cy="37548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1400" b="1" dirty="0" smtClean="0">
                <a:solidFill>
                  <a:srgbClr val="7F0055"/>
                </a:solidFill>
                <a:latin typeface="Courier New" pitchFamily="49" charset="0"/>
                <a:cs typeface="Courier New" pitchFamily="49" charset="0"/>
              </a:rPr>
              <a:t>private</a:t>
            </a:r>
            <a:r>
              <a:rPr lang="en-US" sz="14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IWorkbenchAdapter</a:t>
            </a:r>
            <a:r>
              <a:rPr lang="en-US" sz="14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err="1" smtClean="0">
                <a:solidFill>
                  <a:srgbClr val="0000C0"/>
                </a:solidFill>
                <a:latin typeface="Courier New" pitchFamily="49" charset="0"/>
                <a:cs typeface="Courier New" pitchFamily="49" charset="0"/>
              </a:rPr>
              <a:t>contactAdapter</a:t>
            </a:r>
            <a:r>
              <a:rPr lang="en-US" sz="14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b="1" dirty="0" smtClean="0">
                <a:solidFill>
                  <a:srgbClr val="7F0055"/>
                </a:solidFill>
                <a:latin typeface="Courier New" pitchFamily="49" charset="0"/>
                <a:cs typeface="Courier New" pitchFamily="49" charset="0"/>
              </a:rPr>
              <a:t>new</a:t>
            </a:r>
            <a:r>
              <a:rPr lang="en-US" sz="14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IWorkbenchAdapter</a:t>
            </a:r>
            <a:r>
              <a:rPr lang="en-US" sz="14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() {</a:t>
            </a:r>
          </a:p>
          <a:p>
            <a:pPr>
              <a:spcBef>
                <a:spcPts val="0"/>
              </a:spcBef>
              <a:buNone/>
            </a:pPr>
            <a:r>
              <a:rPr lang="en-US" sz="1400" b="1" dirty="0" smtClean="0">
                <a:solidFill>
                  <a:srgbClr val="7F0055"/>
                </a:solidFill>
                <a:latin typeface="Courier New" pitchFamily="49" charset="0"/>
                <a:cs typeface="Courier New" pitchFamily="49" charset="0"/>
              </a:rPr>
              <a:t>   private</a:t>
            </a:r>
            <a:r>
              <a:rPr lang="en-US" sz="14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solidFill>
                  <a:srgbClr val="7F0055"/>
                </a:solidFill>
                <a:latin typeface="Courier New" pitchFamily="49" charset="0"/>
                <a:cs typeface="Courier New" pitchFamily="49" charset="0"/>
              </a:rPr>
              <a:t>final</a:t>
            </a:r>
            <a:r>
              <a:rPr lang="en-US" sz="14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Object[] </a:t>
            </a:r>
            <a:r>
              <a:rPr lang="en-US" sz="1400" dirty="0" err="1" smtClean="0">
                <a:solidFill>
                  <a:srgbClr val="0000C0"/>
                </a:solidFill>
                <a:latin typeface="Courier New" pitchFamily="49" charset="0"/>
                <a:cs typeface="Courier New" pitchFamily="49" charset="0"/>
              </a:rPr>
              <a:t>emptyArray</a:t>
            </a:r>
            <a:r>
              <a:rPr lang="en-US" sz="14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b="1" dirty="0" smtClean="0">
                <a:solidFill>
                  <a:srgbClr val="7F0055"/>
                </a:solidFill>
                <a:latin typeface="Courier New" pitchFamily="49" charset="0"/>
                <a:cs typeface="Courier New" pitchFamily="49" charset="0"/>
              </a:rPr>
              <a:t>new</a:t>
            </a:r>
            <a:r>
              <a:rPr lang="en-US" sz="14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Object[]{};</a:t>
            </a:r>
          </a:p>
          <a:p>
            <a:pPr>
              <a:spcBef>
                <a:spcPts val="0"/>
              </a:spcBef>
              <a:buNone/>
            </a:pPr>
            <a:endParaRPr lang="en-US" sz="1400" b="1" dirty="0" smtClean="0">
              <a:solidFill>
                <a:srgbClr val="7F0055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ts val="0"/>
              </a:spcBef>
              <a:buNone/>
            </a:pPr>
            <a:r>
              <a:rPr lang="en-US" sz="1400" b="1" dirty="0" smtClean="0">
                <a:solidFill>
                  <a:srgbClr val="7F0055"/>
                </a:solidFill>
                <a:latin typeface="Courier New" pitchFamily="49" charset="0"/>
                <a:cs typeface="Courier New" pitchFamily="49" charset="0"/>
              </a:rPr>
              <a:t>   public</a:t>
            </a:r>
            <a:r>
              <a:rPr lang="en-US" sz="14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Object </a:t>
            </a:r>
            <a:r>
              <a:rPr lang="en-US" sz="1400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getParent</a:t>
            </a:r>
            <a:r>
              <a:rPr lang="en-US" sz="14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(Object o) {</a:t>
            </a:r>
          </a:p>
          <a:p>
            <a:pPr>
              <a:spcBef>
                <a:spcPts val="0"/>
              </a:spcBef>
              <a:buNone/>
            </a:pPr>
            <a:r>
              <a:rPr lang="en-US" sz="1400" b="1" dirty="0" smtClean="0">
                <a:solidFill>
                  <a:srgbClr val="7F0055"/>
                </a:solidFill>
                <a:latin typeface="Courier New" pitchFamily="49" charset="0"/>
                <a:cs typeface="Courier New" pitchFamily="49" charset="0"/>
              </a:rPr>
              <a:t>      return</a:t>
            </a:r>
            <a:r>
              <a:rPr lang="en-US" sz="14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err="1" smtClean="0">
                <a:solidFill>
                  <a:srgbClr val="0000C0"/>
                </a:solidFill>
                <a:latin typeface="Courier New" pitchFamily="49" charset="0"/>
                <a:cs typeface="Courier New" pitchFamily="49" charset="0"/>
              </a:rPr>
              <a:t>treeModel</a:t>
            </a:r>
            <a:r>
              <a:rPr lang="en-US" sz="1400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.getParent</a:t>
            </a:r>
            <a:r>
              <a:rPr lang="en-US" sz="14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((Contact)o);</a:t>
            </a:r>
          </a:p>
          <a:p>
            <a:pPr>
              <a:spcBef>
                <a:spcPts val="0"/>
              </a:spcBef>
              <a:buNone/>
            </a:pPr>
            <a:r>
              <a:rPr lang="en-US" sz="14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 }</a:t>
            </a:r>
          </a:p>
          <a:p>
            <a:pPr>
              <a:spcBef>
                <a:spcPts val="0"/>
              </a:spcBef>
              <a:buNone/>
            </a:pPr>
            <a:r>
              <a:rPr lang="en-US" sz="1400" b="1" dirty="0" smtClean="0">
                <a:solidFill>
                  <a:srgbClr val="7F0055"/>
                </a:solidFill>
                <a:latin typeface="Courier New" pitchFamily="49" charset="0"/>
                <a:cs typeface="Courier New" pitchFamily="49" charset="0"/>
              </a:rPr>
              <a:t>   public</a:t>
            </a:r>
            <a:r>
              <a:rPr lang="en-US" sz="14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String </a:t>
            </a:r>
            <a:r>
              <a:rPr lang="en-US" sz="1400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getLabel</a:t>
            </a:r>
            <a:r>
              <a:rPr lang="en-US" sz="14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(Object o) {</a:t>
            </a:r>
          </a:p>
          <a:p>
            <a:pPr>
              <a:spcBef>
                <a:spcPts val="0"/>
              </a:spcBef>
              <a:buNone/>
            </a:pPr>
            <a:r>
              <a:rPr lang="en-US" sz="1400" b="1" dirty="0" smtClean="0">
                <a:solidFill>
                  <a:srgbClr val="7F0055"/>
                </a:solidFill>
                <a:latin typeface="Courier New" pitchFamily="49" charset="0"/>
                <a:cs typeface="Courier New" pitchFamily="49" charset="0"/>
              </a:rPr>
              <a:t>      return</a:t>
            </a:r>
            <a:r>
              <a:rPr lang="en-US" sz="14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((Contact)o).</a:t>
            </a:r>
            <a:r>
              <a:rPr lang="en-US" sz="1400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getLastName</a:t>
            </a:r>
            <a:r>
              <a:rPr lang="en-US" sz="14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();</a:t>
            </a:r>
          </a:p>
          <a:p>
            <a:pPr>
              <a:spcBef>
                <a:spcPts val="0"/>
              </a:spcBef>
              <a:buNone/>
            </a:pPr>
            <a:r>
              <a:rPr lang="en-US" sz="14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 }</a:t>
            </a:r>
          </a:p>
          <a:p>
            <a:pPr>
              <a:spcBef>
                <a:spcPts val="0"/>
              </a:spcBef>
              <a:buNone/>
            </a:pPr>
            <a:r>
              <a:rPr lang="en-US" sz="14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400" b="1" dirty="0" smtClean="0">
                <a:solidFill>
                  <a:srgbClr val="7F0055"/>
                </a:solidFill>
                <a:latin typeface="Courier New" pitchFamily="49" charset="0"/>
                <a:cs typeface="Courier New" pitchFamily="49" charset="0"/>
              </a:rPr>
              <a:t>public</a:t>
            </a:r>
            <a:r>
              <a:rPr lang="en-US" sz="14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ImageDescriptor</a:t>
            </a:r>
            <a:r>
              <a:rPr lang="en-US" sz="14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getImageDescriptor</a:t>
            </a:r>
            <a:r>
              <a:rPr lang="en-US" sz="14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(Object </a:t>
            </a:r>
            <a:r>
              <a:rPr lang="en-US" sz="1400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object</a:t>
            </a:r>
            <a:r>
              <a:rPr lang="en-US" sz="14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) {</a:t>
            </a:r>
          </a:p>
          <a:p>
            <a:pPr>
              <a:spcBef>
                <a:spcPts val="0"/>
              </a:spcBef>
              <a:buNone/>
            </a:pPr>
            <a:r>
              <a:rPr lang="en-US" sz="1400" b="1" dirty="0" smtClean="0">
                <a:solidFill>
                  <a:srgbClr val="7F0055"/>
                </a:solidFill>
                <a:latin typeface="Courier New" pitchFamily="49" charset="0"/>
                <a:cs typeface="Courier New" pitchFamily="49" charset="0"/>
              </a:rPr>
              <a:t>      return</a:t>
            </a:r>
            <a:r>
              <a:rPr lang="en-US" sz="14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AbstractUIPlugin.</a:t>
            </a:r>
            <a:r>
              <a:rPr lang="en-US" sz="1400" i="1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imageDescriptorFromPlugin</a:t>
            </a:r>
            <a:r>
              <a:rPr lang="en-US" sz="1400" i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</a:t>
            </a:r>
            <a:br>
              <a:rPr lang="en-US" sz="1400" i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i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             </a:t>
            </a:r>
            <a:r>
              <a:rPr lang="en-US" sz="1400" i="1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Activator.</a:t>
            </a:r>
            <a:r>
              <a:rPr lang="en-US" sz="1400" i="1" dirty="0" err="1" smtClean="0">
                <a:solidFill>
                  <a:srgbClr val="0000C0"/>
                </a:solidFill>
                <a:latin typeface="Courier New" pitchFamily="49" charset="0"/>
                <a:cs typeface="Courier New" pitchFamily="49" charset="0"/>
              </a:rPr>
              <a:t>PLUGIN_ID</a:t>
            </a:r>
            <a:r>
              <a:rPr lang="en-US" sz="1400" i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smtClean="0">
                <a:solidFill>
                  <a:srgbClr val="2A00FF"/>
                </a:solidFill>
                <a:latin typeface="Courier New" pitchFamily="49" charset="0"/>
                <a:cs typeface="Courier New" pitchFamily="49" charset="0"/>
              </a:rPr>
              <a:t>"icons/person.gif"</a:t>
            </a:r>
            <a:r>
              <a:rPr lang="en-US" sz="14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);</a:t>
            </a:r>
          </a:p>
          <a:p>
            <a:pPr>
              <a:spcBef>
                <a:spcPts val="0"/>
              </a:spcBef>
              <a:buNone/>
            </a:pPr>
            <a:r>
              <a:rPr lang="en-US" sz="14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 }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ts val="0"/>
              </a:spcBef>
              <a:buNone/>
            </a:pPr>
            <a:r>
              <a:rPr lang="en-US" sz="1400" b="1" dirty="0" smtClean="0">
                <a:solidFill>
                  <a:srgbClr val="7F0055"/>
                </a:solidFill>
                <a:latin typeface="Courier New" pitchFamily="49" charset="0"/>
                <a:cs typeface="Courier New" pitchFamily="49" charset="0"/>
              </a:rPr>
              <a:t>   public</a:t>
            </a:r>
            <a:r>
              <a:rPr lang="en-US" sz="14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Object[] </a:t>
            </a:r>
            <a:r>
              <a:rPr lang="en-US" sz="1400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getChildren</a:t>
            </a:r>
            <a:r>
              <a:rPr lang="en-US" sz="14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(Object o) {</a:t>
            </a:r>
          </a:p>
          <a:p>
            <a:pPr>
              <a:spcBef>
                <a:spcPts val="0"/>
              </a:spcBef>
              <a:buNone/>
            </a:pPr>
            <a:r>
              <a:rPr lang="en-US" sz="14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sz="1400" b="1" dirty="0" smtClean="0">
                <a:solidFill>
                  <a:srgbClr val="7F0055"/>
                </a:solidFill>
                <a:latin typeface="Courier New" pitchFamily="49" charset="0"/>
                <a:cs typeface="Courier New" pitchFamily="49" charset="0"/>
              </a:rPr>
              <a:t>return</a:t>
            </a:r>
            <a:r>
              <a:rPr lang="en-US" sz="14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err="1" smtClean="0">
                <a:solidFill>
                  <a:srgbClr val="0000C0"/>
                </a:solidFill>
                <a:latin typeface="Courier New" pitchFamily="49" charset="0"/>
                <a:cs typeface="Courier New" pitchFamily="49" charset="0"/>
              </a:rPr>
              <a:t>emptyArray</a:t>
            </a:r>
            <a:r>
              <a:rPr lang="en-US" sz="14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;</a:t>
            </a:r>
          </a:p>
          <a:p>
            <a:pPr>
              <a:spcBef>
                <a:spcPts val="0"/>
              </a:spcBef>
              <a:buNone/>
            </a:pPr>
            <a:r>
              <a:rPr lang="en-US" sz="14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 }</a:t>
            </a:r>
          </a:p>
          <a:p>
            <a:pPr>
              <a:spcBef>
                <a:spcPts val="0"/>
              </a:spcBef>
              <a:buNone/>
            </a:pPr>
            <a:r>
              <a:rPr lang="en-US" sz="14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};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7200" y="1125538"/>
            <a:ext cx="8229600" cy="789759"/>
          </a:xfrm>
        </p:spPr>
        <p:txBody>
          <a:bodyPr>
            <a:normAutofit/>
          </a:bodyPr>
          <a:lstStyle/>
          <a:p>
            <a:pPr>
              <a:buClrTx/>
              <a:buFont typeface="Arial" pitchFamily="34" charset="0"/>
              <a:buChar char="»"/>
            </a:pPr>
            <a:r>
              <a:rPr lang="en-US" dirty="0" smtClean="0">
                <a:sym typeface="Wingdings" pitchFamily="2" charset="2"/>
              </a:rPr>
              <a:t>The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IWorkbenchAdapter</a:t>
            </a:r>
            <a:r>
              <a:rPr lang="en-US" dirty="0" smtClean="0">
                <a:sym typeface="Wingdings" pitchFamily="2" charset="2"/>
              </a:rPr>
              <a:t> implementation for the domain class </a:t>
            </a:r>
            <a:r>
              <a:rPr lang="en-US" dirty="0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Contact</a:t>
            </a:r>
            <a:r>
              <a:rPr lang="en-US" dirty="0" smtClean="0">
                <a:sym typeface="Wingdings" pitchFamily="2" charset="2"/>
              </a:rPr>
              <a:t> in your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AdapterFactory</a:t>
            </a:r>
            <a:r>
              <a:rPr lang="en-US" dirty="0" smtClean="0"/>
              <a:t> will look like this: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Inhaltsplatzhalter 11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>
            <a:normAutofit/>
          </a:bodyPr>
          <a:lstStyle/>
          <a:p>
            <a:r>
              <a:rPr lang="de-DE" dirty="0" smtClean="0"/>
              <a:t>X</a:t>
            </a:r>
            <a:endParaRPr lang="de-DE" dirty="0"/>
          </a:p>
          <a:p>
            <a:pPr lvl="1"/>
            <a:r>
              <a:rPr lang="de-DE" dirty="0" smtClean="0"/>
              <a:t>X</a:t>
            </a:r>
            <a:endParaRPr lang="de-DE" dirty="0"/>
          </a:p>
          <a:p>
            <a:pPr lvl="2"/>
            <a:r>
              <a:rPr lang="de-DE" dirty="0" smtClean="0"/>
              <a:t>X</a:t>
            </a:r>
          </a:p>
          <a:p>
            <a:pPr lvl="1"/>
            <a:r>
              <a:rPr lang="de-DE" dirty="0" smtClean="0"/>
              <a:t>X</a:t>
            </a:r>
            <a:endParaRPr lang="de-DE" dirty="0"/>
          </a:p>
          <a:p>
            <a:pPr lvl="1"/>
            <a:r>
              <a:rPr lang="de-DE" dirty="0" smtClean="0"/>
              <a:t>X</a:t>
            </a:r>
            <a:endParaRPr lang="de-DE" dirty="0"/>
          </a:p>
          <a:p>
            <a:pPr lvl="1"/>
            <a:r>
              <a:rPr lang="de-DE" dirty="0" smtClean="0"/>
              <a:t>X</a:t>
            </a:r>
          </a:p>
          <a:p>
            <a:r>
              <a:rPr lang="en-US" dirty="0" smtClean="0"/>
              <a:t>X</a:t>
            </a:r>
            <a:endParaRPr lang="en-US" dirty="0"/>
          </a:p>
          <a:p>
            <a:pPr lvl="1"/>
            <a:r>
              <a:rPr lang="en-US" dirty="0" smtClean="0"/>
              <a:t>X</a:t>
            </a:r>
            <a:endParaRPr lang="en-US" dirty="0"/>
          </a:p>
          <a:p>
            <a:pPr lvl="1"/>
            <a:r>
              <a:rPr lang="en-US" dirty="0" smtClean="0"/>
              <a:t>X</a:t>
            </a:r>
            <a:endParaRPr lang="en-US" dirty="0"/>
          </a:p>
          <a:p>
            <a:pPr lvl="1"/>
            <a:endParaRPr lang="de-DE" dirty="0"/>
          </a:p>
          <a:p>
            <a:r>
              <a:rPr lang="de-DE" dirty="0"/>
              <a:t>E-Mail: </a:t>
            </a:r>
            <a:r>
              <a:rPr lang="de-DE" dirty="0" smtClean="0">
                <a:hlinkClick r:id="rId2"/>
              </a:rPr>
              <a:t>aristov@suprematic.net</a:t>
            </a:r>
            <a:endParaRPr lang="de-DE" dirty="0" smtClean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11" name="Titel 10"/>
          <p:cNvSpPr>
            <a:spLocks noGrp="1"/>
          </p:cNvSpPr>
          <p:nvPr>
            <p:ph type="title"/>
          </p:nvPr>
        </p:nvSpPr>
        <p:spPr>
          <a:xfrm>
            <a:off x="500034" y="-24"/>
            <a:ext cx="8143932" cy="571504"/>
          </a:xfrm>
        </p:spPr>
        <p:txBody>
          <a:bodyPr/>
          <a:lstStyle/>
          <a:p>
            <a:r>
              <a:rPr lang="en-US" noProof="0" dirty="0" smtClean="0"/>
              <a:t>About me: Alexey </a:t>
            </a:r>
            <a:r>
              <a:rPr lang="en-US" noProof="0" dirty="0" err="1" smtClean="0"/>
              <a:t>Aristov</a:t>
            </a:r>
            <a:endParaRPr lang="en-US" noProof="0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339" y="5148036"/>
            <a:ext cx="2302572" cy="950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22578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E2EEC91-8B3F-4326-B562-12F5A55A689F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noProof="0" smtClean="0"/>
              <a:t>Getting the Adapters</a:t>
            </a:r>
            <a:endParaRPr lang="en-US" noProof="0"/>
          </a:p>
        </p:txBody>
      </p:sp>
      <p:sp>
        <p:nvSpPr>
          <p:cNvPr id="5" name="Textfeld 4"/>
          <p:cNvSpPr txBox="1"/>
          <p:nvPr/>
        </p:nvSpPr>
        <p:spPr>
          <a:xfrm>
            <a:off x="885237" y="1972380"/>
            <a:ext cx="7529713" cy="39703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b="1" dirty="0" smtClean="0">
                <a:solidFill>
                  <a:srgbClr val="7F0055"/>
                </a:solidFill>
                <a:latin typeface="Courier New" pitchFamily="49" charset="0"/>
                <a:cs typeface="Courier New" pitchFamily="49" charset="0"/>
              </a:rPr>
              <a:t>public</a:t>
            </a:r>
            <a:r>
              <a:rPr lang="en-US" sz="14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Object </a:t>
            </a:r>
            <a:r>
              <a:rPr lang="en-US" sz="1400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getAdapter</a:t>
            </a:r>
            <a:r>
              <a:rPr lang="en-US" sz="14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(Object </a:t>
            </a:r>
            <a:r>
              <a:rPr lang="en-US" sz="1400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adaptableObject</a:t>
            </a:r>
            <a:r>
              <a:rPr lang="en-US" sz="14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, Class </a:t>
            </a:r>
            <a:r>
              <a:rPr lang="en-US" sz="1400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adapterType</a:t>
            </a:r>
            <a:r>
              <a:rPr lang="en-US" sz="14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) {</a:t>
            </a:r>
          </a:p>
          <a:p>
            <a:pPr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b="1" dirty="0" smtClean="0">
                <a:solidFill>
                  <a:srgbClr val="7F0055"/>
                </a:solidFill>
                <a:latin typeface="Courier New" pitchFamily="49" charset="0"/>
                <a:cs typeface="Courier New" pitchFamily="49" charset="0"/>
              </a:rPr>
              <a:t>   if</a:t>
            </a:r>
            <a:r>
              <a:rPr lang="en-US" sz="14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(</a:t>
            </a:r>
            <a:r>
              <a:rPr lang="en-US" sz="1400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adapterType</a:t>
            </a:r>
            <a:r>
              <a:rPr lang="en-US" sz="14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== </a:t>
            </a:r>
            <a:r>
              <a:rPr lang="en-US" sz="1400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IWorkbenchAdapter.</a:t>
            </a:r>
            <a:r>
              <a:rPr lang="en-US" sz="1400" b="1" dirty="0" err="1" smtClean="0">
                <a:solidFill>
                  <a:srgbClr val="7F0055"/>
                </a:solidFill>
                <a:latin typeface="Courier New" pitchFamily="49" charset="0"/>
                <a:cs typeface="Courier New" pitchFamily="49" charset="0"/>
              </a:rPr>
              <a:t>class</a:t>
            </a:r>
            <a:r>
              <a:rPr lang="en-US" sz="1400" b="1" dirty="0" smtClean="0">
                <a:solidFill>
                  <a:srgbClr val="7F0055"/>
                </a:solidFill>
                <a:latin typeface="Courier New" pitchFamily="49" charset="0"/>
                <a:cs typeface="Courier New" pitchFamily="49" charset="0"/>
              </a:rPr>
              <a:t> </a:t>
            </a:r>
          </a:p>
          <a:p>
            <a:pPr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    &amp;&amp; </a:t>
            </a:r>
            <a:r>
              <a:rPr lang="en-US" sz="1400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adaptableObject</a:t>
            </a:r>
            <a:r>
              <a:rPr lang="en-US" sz="14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err="1" smtClean="0">
                <a:solidFill>
                  <a:srgbClr val="7F0055"/>
                </a:solidFill>
                <a:latin typeface="Courier New" pitchFamily="49" charset="0"/>
                <a:cs typeface="Courier New" pitchFamily="49" charset="0"/>
              </a:rPr>
              <a:t>instanceof</a:t>
            </a:r>
            <a:r>
              <a:rPr lang="en-US" sz="14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Contact)</a:t>
            </a:r>
          </a:p>
          <a:p>
            <a:pPr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b="1" dirty="0" smtClean="0">
                <a:solidFill>
                  <a:srgbClr val="7F0055"/>
                </a:solidFill>
                <a:latin typeface="Courier New" pitchFamily="49" charset="0"/>
                <a:cs typeface="Courier New" pitchFamily="49" charset="0"/>
              </a:rPr>
              <a:t>      return</a:t>
            </a:r>
            <a:r>
              <a:rPr lang="en-US" sz="14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err="1" smtClean="0">
                <a:solidFill>
                  <a:srgbClr val="0000C0"/>
                </a:solidFill>
                <a:latin typeface="Courier New" pitchFamily="49" charset="0"/>
                <a:cs typeface="Courier New" pitchFamily="49" charset="0"/>
              </a:rPr>
              <a:t>contactAdapter</a:t>
            </a:r>
            <a:r>
              <a:rPr lang="en-US" sz="14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;</a:t>
            </a:r>
          </a:p>
          <a:p>
            <a:pPr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b="1" dirty="0" smtClean="0">
                <a:solidFill>
                  <a:srgbClr val="7F0055"/>
                </a:solidFill>
                <a:latin typeface="Courier New" pitchFamily="49" charset="0"/>
                <a:cs typeface="Courier New" pitchFamily="49" charset="0"/>
              </a:rPr>
              <a:t>   if</a:t>
            </a:r>
            <a:r>
              <a:rPr lang="en-US" sz="14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(</a:t>
            </a:r>
            <a:r>
              <a:rPr lang="en-US" sz="1400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adapterType</a:t>
            </a:r>
            <a:r>
              <a:rPr lang="en-US" sz="14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== </a:t>
            </a:r>
            <a:r>
              <a:rPr lang="en-US" sz="1400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IWorkbenchAdapter.</a:t>
            </a:r>
            <a:r>
              <a:rPr lang="en-US" sz="1400" b="1" dirty="0" err="1" smtClean="0">
                <a:solidFill>
                  <a:srgbClr val="7F0055"/>
                </a:solidFill>
                <a:latin typeface="Courier New" pitchFamily="49" charset="0"/>
                <a:cs typeface="Courier New" pitchFamily="49" charset="0"/>
              </a:rPr>
              <a:t>class</a:t>
            </a:r>
            <a:r>
              <a:rPr lang="en-US" sz="14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    &amp;&amp; </a:t>
            </a:r>
            <a:r>
              <a:rPr lang="en-US" sz="1400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adaptableObject</a:t>
            </a:r>
            <a:r>
              <a:rPr lang="en-US" sz="14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err="1" smtClean="0">
                <a:solidFill>
                  <a:srgbClr val="7F0055"/>
                </a:solidFill>
                <a:latin typeface="Courier New" pitchFamily="49" charset="0"/>
                <a:cs typeface="Courier New" pitchFamily="49" charset="0"/>
              </a:rPr>
              <a:t>instanceof</a:t>
            </a:r>
            <a:r>
              <a:rPr lang="en-US" sz="14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LastNameNode</a:t>
            </a:r>
            <a:r>
              <a:rPr lang="en-US" sz="14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pPr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b="1" dirty="0" smtClean="0">
                <a:solidFill>
                  <a:srgbClr val="7F0055"/>
                </a:solidFill>
                <a:latin typeface="Courier New" pitchFamily="49" charset="0"/>
                <a:cs typeface="Courier New" pitchFamily="49" charset="0"/>
              </a:rPr>
              <a:t>      return</a:t>
            </a:r>
            <a:r>
              <a:rPr lang="en-US" sz="14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err="1" smtClean="0">
                <a:solidFill>
                  <a:srgbClr val="0000C0"/>
                </a:solidFill>
                <a:latin typeface="Courier New" pitchFamily="49" charset="0"/>
                <a:cs typeface="Courier New" pitchFamily="49" charset="0"/>
              </a:rPr>
              <a:t>lastNameNodeAdapter</a:t>
            </a:r>
            <a:r>
              <a:rPr lang="en-US" sz="14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;</a:t>
            </a:r>
          </a:p>
          <a:p>
            <a:pPr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 // code for </a:t>
            </a:r>
            <a:r>
              <a:rPr lang="en-US" sz="1400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FirstLetterNode</a:t>
            </a:r>
            <a:r>
              <a:rPr lang="en-US" sz="14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RootNode</a:t>
            </a:r>
            <a:endParaRPr lang="en-US" sz="1400" dirty="0" smtClean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buNone/>
            </a:pPr>
            <a:endParaRPr lang="en-US" sz="1400" dirty="0" smtClean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400" b="1" dirty="0" smtClean="0">
                <a:solidFill>
                  <a:srgbClr val="7F0055"/>
                </a:solidFill>
                <a:latin typeface="Courier New" pitchFamily="49" charset="0"/>
                <a:cs typeface="Courier New" pitchFamily="49" charset="0"/>
              </a:rPr>
              <a:t>return</a:t>
            </a:r>
            <a:r>
              <a:rPr lang="en-US" sz="14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solidFill>
                  <a:srgbClr val="7F0055"/>
                </a:solidFill>
                <a:latin typeface="Courier New" pitchFamily="49" charset="0"/>
                <a:cs typeface="Courier New" pitchFamily="49" charset="0"/>
              </a:rPr>
              <a:t>null</a:t>
            </a:r>
            <a:r>
              <a:rPr lang="en-US" sz="14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;</a:t>
            </a:r>
          </a:p>
          <a:p>
            <a:pPr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  <a:p>
            <a:pPr>
              <a:lnSpc>
                <a:spcPct val="120000"/>
              </a:lnSpc>
              <a:spcBef>
                <a:spcPts val="0"/>
              </a:spcBef>
              <a:buNone/>
            </a:pP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b="1" dirty="0" smtClean="0">
                <a:solidFill>
                  <a:srgbClr val="7F0055"/>
                </a:solidFill>
                <a:latin typeface="Courier New" pitchFamily="49" charset="0"/>
                <a:cs typeface="Courier New" pitchFamily="49" charset="0"/>
              </a:rPr>
              <a:t>public</a:t>
            </a:r>
            <a:r>
              <a:rPr lang="en-US" sz="14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Class[] </a:t>
            </a:r>
            <a:r>
              <a:rPr lang="en-US" sz="1400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getAdapterList</a:t>
            </a:r>
            <a:r>
              <a:rPr lang="en-US" sz="14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() {</a:t>
            </a:r>
          </a:p>
          <a:p>
            <a:pPr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b="1" dirty="0" smtClean="0">
                <a:solidFill>
                  <a:srgbClr val="7F0055"/>
                </a:solidFill>
                <a:latin typeface="Courier New" pitchFamily="49" charset="0"/>
                <a:cs typeface="Courier New" pitchFamily="49" charset="0"/>
              </a:rPr>
              <a:t>return</a:t>
            </a:r>
            <a:r>
              <a:rPr lang="en-US" sz="14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solidFill>
                  <a:srgbClr val="7F0055"/>
                </a:solidFill>
                <a:latin typeface="Courier New" pitchFamily="49" charset="0"/>
                <a:cs typeface="Courier New" pitchFamily="49" charset="0"/>
              </a:rPr>
              <a:t>new</a:t>
            </a:r>
            <a:r>
              <a:rPr lang="en-US" sz="14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Class[] { </a:t>
            </a:r>
            <a:r>
              <a:rPr lang="en-US" sz="1400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IWorkbenchAdapter.</a:t>
            </a:r>
            <a:r>
              <a:rPr lang="en-US" sz="1400" b="1" dirty="0" err="1" smtClean="0">
                <a:solidFill>
                  <a:srgbClr val="7F0055"/>
                </a:solidFill>
                <a:latin typeface="Courier New" pitchFamily="49" charset="0"/>
                <a:cs typeface="Courier New" pitchFamily="49" charset="0"/>
              </a:rPr>
              <a:t>class</a:t>
            </a:r>
            <a:r>
              <a:rPr lang="en-US" sz="14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};</a:t>
            </a:r>
          </a:p>
          <a:p>
            <a:pPr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}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125538"/>
            <a:ext cx="8229600" cy="789759"/>
          </a:xfrm>
        </p:spPr>
        <p:txBody>
          <a:bodyPr>
            <a:normAutofit/>
          </a:bodyPr>
          <a:lstStyle/>
          <a:p>
            <a:pPr>
              <a:buClrTx/>
              <a:buFont typeface="Arial" pitchFamily="34" charset="0"/>
              <a:buChar char="»"/>
            </a:pPr>
            <a:r>
              <a:rPr lang="en-US" dirty="0" smtClean="0">
                <a:sym typeface="Wingdings" pitchFamily="2" charset="2"/>
              </a:rPr>
              <a:t>In order to hand out the adapters the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AdapterFactory</a:t>
            </a:r>
            <a:r>
              <a:rPr lang="en-US" dirty="0" smtClean="0"/>
              <a:t> provides a method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getAdapter</a:t>
            </a:r>
            <a:r>
              <a:rPr lang="en-US" dirty="0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(Object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Class)</a:t>
            </a:r>
            <a:r>
              <a:rPr lang="en-US" dirty="0" smtClean="0"/>
              <a:t>: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E2EEC91-8B3F-4326-B562-12F5A55A689F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noProof="0" dirty="0" smtClean="0"/>
              <a:t>Registering </a:t>
            </a:r>
            <a:r>
              <a:rPr lang="en-US" noProof="0" dirty="0" err="1" smtClean="0"/>
              <a:t>AdapterFactory</a:t>
            </a:r>
            <a:r>
              <a:rPr lang="en-US" noProof="0" dirty="0" smtClean="0"/>
              <a:t> in </a:t>
            </a:r>
            <a:r>
              <a:rPr lang="en-US" noProof="0" dirty="0" err="1" smtClean="0"/>
              <a:t>TreeViewer</a:t>
            </a:r>
            <a:endParaRPr lang="en-US" noProof="0" dirty="0"/>
          </a:p>
        </p:txBody>
      </p:sp>
      <p:sp>
        <p:nvSpPr>
          <p:cNvPr id="5" name="Textfeld 4"/>
          <p:cNvSpPr txBox="1"/>
          <p:nvPr/>
        </p:nvSpPr>
        <p:spPr>
          <a:xfrm>
            <a:off x="857391" y="2040439"/>
            <a:ext cx="7732817" cy="348095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  <a:spcBef>
                <a:spcPts val="200"/>
              </a:spcBef>
              <a:buNone/>
            </a:pPr>
            <a:r>
              <a:rPr lang="en-US" sz="1400" dirty="0" err="1" smtClean="0">
                <a:solidFill>
                  <a:srgbClr val="0000C0"/>
                </a:solidFill>
                <a:latin typeface="Courier New" pitchFamily="49" charset="0"/>
                <a:cs typeface="Courier New" pitchFamily="49" charset="0"/>
              </a:rPr>
              <a:t>treeViewer</a:t>
            </a:r>
            <a:r>
              <a:rPr lang="en-US" sz="14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b="1" dirty="0" smtClean="0">
                <a:solidFill>
                  <a:srgbClr val="7F0055"/>
                </a:solidFill>
                <a:latin typeface="Courier New" pitchFamily="49" charset="0"/>
                <a:cs typeface="Courier New" pitchFamily="49" charset="0"/>
              </a:rPr>
              <a:t>new</a:t>
            </a:r>
            <a:r>
              <a:rPr lang="en-US" sz="14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TreeViewer</a:t>
            </a:r>
            <a:r>
              <a:rPr lang="en-US" sz="14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(parent);</a:t>
            </a:r>
          </a:p>
          <a:p>
            <a:pPr>
              <a:lnSpc>
                <a:spcPct val="110000"/>
              </a:lnSpc>
              <a:spcBef>
                <a:spcPts val="200"/>
              </a:spcBef>
              <a:buNone/>
            </a:pPr>
            <a:r>
              <a:rPr lang="en-US" sz="1400" dirty="0" err="1" smtClean="0">
                <a:solidFill>
                  <a:srgbClr val="0000C0"/>
                </a:solidFill>
                <a:latin typeface="Courier New" pitchFamily="49" charset="0"/>
                <a:cs typeface="Courier New" pitchFamily="49" charset="0"/>
              </a:rPr>
              <a:t>treeViewer</a:t>
            </a:r>
            <a:r>
              <a:rPr lang="en-US" sz="1400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.setLabelProvider</a:t>
            </a:r>
            <a:r>
              <a:rPr lang="en-US" sz="14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b="1" dirty="0" smtClean="0">
                <a:solidFill>
                  <a:srgbClr val="7F0055"/>
                </a:solidFill>
                <a:latin typeface="Courier New" pitchFamily="49" charset="0"/>
                <a:cs typeface="Courier New" pitchFamily="49" charset="0"/>
              </a:rPr>
              <a:t>new</a:t>
            </a:r>
            <a:r>
              <a:rPr lang="en-US" sz="14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WorkbenchLabelProvider</a:t>
            </a:r>
            <a:r>
              <a:rPr lang="en-US" sz="14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());</a:t>
            </a:r>
          </a:p>
          <a:p>
            <a:pPr>
              <a:lnSpc>
                <a:spcPct val="110000"/>
              </a:lnSpc>
              <a:spcBef>
                <a:spcPts val="200"/>
              </a:spcBef>
              <a:buNone/>
            </a:pPr>
            <a:r>
              <a:rPr lang="en-US" sz="1400" dirty="0" err="1" smtClean="0">
                <a:solidFill>
                  <a:srgbClr val="0000C0"/>
                </a:solidFill>
                <a:latin typeface="Courier New" pitchFamily="49" charset="0"/>
                <a:cs typeface="Courier New" pitchFamily="49" charset="0"/>
              </a:rPr>
              <a:t>treeViewer</a:t>
            </a:r>
            <a:r>
              <a:rPr lang="en-US" sz="1400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.setContentProvider</a:t>
            </a:r>
            <a:r>
              <a:rPr lang="en-US" sz="14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b="1" dirty="0" smtClean="0">
                <a:solidFill>
                  <a:srgbClr val="7F0055"/>
                </a:solidFill>
                <a:latin typeface="Courier New" pitchFamily="49" charset="0"/>
                <a:cs typeface="Courier New" pitchFamily="49" charset="0"/>
              </a:rPr>
              <a:t>new</a:t>
            </a:r>
            <a:r>
              <a:rPr lang="en-US" sz="14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BaseWorkbenchContentProvider</a:t>
            </a:r>
            <a:r>
              <a:rPr lang="en-US" sz="14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());</a:t>
            </a:r>
          </a:p>
          <a:p>
            <a:pPr>
              <a:lnSpc>
                <a:spcPct val="110000"/>
              </a:lnSpc>
              <a:spcBef>
                <a:spcPts val="200"/>
              </a:spcBef>
              <a:buNone/>
            </a:pP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pPr>
              <a:lnSpc>
                <a:spcPct val="110000"/>
              </a:lnSpc>
              <a:spcBef>
                <a:spcPts val="200"/>
              </a:spcBef>
              <a:buNone/>
            </a:pPr>
            <a:r>
              <a:rPr lang="en-US" sz="1400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TreeModel</a:t>
            </a:r>
            <a:r>
              <a:rPr lang="en-US" sz="14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treeModel</a:t>
            </a:r>
            <a:r>
              <a:rPr lang="en-US" sz="14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b="1" dirty="0" smtClean="0">
                <a:solidFill>
                  <a:srgbClr val="7F0055"/>
                </a:solidFill>
                <a:latin typeface="Courier New" pitchFamily="49" charset="0"/>
                <a:cs typeface="Courier New" pitchFamily="49" charset="0"/>
              </a:rPr>
              <a:t>new</a:t>
            </a:r>
            <a:r>
              <a:rPr lang="en-US" sz="14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TreeModel</a:t>
            </a:r>
            <a:r>
              <a:rPr lang="en-US" sz="14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();</a:t>
            </a:r>
          </a:p>
          <a:p>
            <a:pPr>
              <a:lnSpc>
                <a:spcPct val="110000"/>
              </a:lnSpc>
              <a:spcBef>
                <a:spcPts val="200"/>
              </a:spcBef>
              <a:buNone/>
            </a:pPr>
            <a:r>
              <a:rPr lang="en-US" sz="1400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IAdapterFactory</a:t>
            </a:r>
            <a:r>
              <a:rPr lang="en-US" sz="14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adapterFactory</a:t>
            </a:r>
            <a:r>
              <a:rPr lang="en-US" sz="14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b="1" dirty="0" smtClean="0">
                <a:solidFill>
                  <a:srgbClr val="7F0055"/>
                </a:solidFill>
                <a:latin typeface="Courier New" pitchFamily="49" charset="0"/>
                <a:cs typeface="Courier New" pitchFamily="49" charset="0"/>
              </a:rPr>
              <a:t>new</a:t>
            </a:r>
            <a:r>
              <a:rPr lang="en-US" sz="14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ContactAdapterFactory</a:t>
            </a:r>
            <a:r>
              <a:rPr lang="en-US" sz="14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treeModel</a:t>
            </a:r>
            <a:r>
              <a:rPr lang="en-US" sz="14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);</a:t>
            </a:r>
          </a:p>
          <a:p>
            <a:pPr>
              <a:lnSpc>
                <a:spcPct val="110000"/>
              </a:lnSpc>
              <a:spcBef>
                <a:spcPts val="200"/>
              </a:spcBef>
              <a:buNone/>
            </a:pPr>
            <a:endParaRPr lang="en-US" sz="1400" dirty="0" smtClean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lnSpc>
                <a:spcPct val="110000"/>
              </a:lnSpc>
              <a:spcBef>
                <a:spcPts val="200"/>
              </a:spcBef>
              <a:buNone/>
            </a:pPr>
            <a:r>
              <a:rPr lang="en-US" sz="1400" b="1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IAdapterManager</a:t>
            </a:r>
            <a:r>
              <a:rPr lang="en-US" sz="14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adapterManager</a:t>
            </a:r>
            <a:r>
              <a:rPr lang="en-US" sz="14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b="1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Platform.</a:t>
            </a:r>
            <a:r>
              <a:rPr lang="en-US" sz="1400" b="1" i="1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getAdapterManager</a:t>
            </a:r>
            <a:r>
              <a:rPr lang="en-US" sz="1400" b="1" i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();</a:t>
            </a:r>
          </a:p>
          <a:p>
            <a:pPr>
              <a:lnSpc>
                <a:spcPct val="110000"/>
              </a:lnSpc>
              <a:spcBef>
                <a:spcPts val="200"/>
              </a:spcBef>
              <a:buNone/>
            </a:pPr>
            <a:r>
              <a:rPr lang="en-US" sz="1400" b="1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adapterManager.registerAdapters</a:t>
            </a:r>
            <a:r>
              <a:rPr lang="en-US" sz="14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b="1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adapterFactory</a:t>
            </a:r>
            <a:r>
              <a:rPr lang="en-US" sz="14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b="1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Contact.</a:t>
            </a:r>
            <a:r>
              <a:rPr lang="en-US" sz="1400" b="1" dirty="0" err="1" smtClean="0">
                <a:solidFill>
                  <a:srgbClr val="7F0055"/>
                </a:solidFill>
                <a:latin typeface="Courier New" pitchFamily="49" charset="0"/>
                <a:cs typeface="Courier New" pitchFamily="49" charset="0"/>
              </a:rPr>
              <a:t>class</a:t>
            </a:r>
            <a:r>
              <a:rPr lang="en-US" sz="14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);</a:t>
            </a:r>
          </a:p>
          <a:p>
            <a:pPr>
              <a:lnSpc>
                <a:spcPct val="110000"/>
              </a:lnSpc>
              <a:spcBef>
                <a:spcPts val="200"/>
              </a:spcBef>
            </a:pPr>
            <a:r>
              <a:rPr lang="en-US" sz="14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// also register </a:t>
            </a:r>
            <a:r>
              <a:rPr lang="en-US" sz="1400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LastNameNode</a:t>
            </a:r>
            <a:r>
              <a:rPr lang="en-US" sz="14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FistNameNode</a:t>
            </a:r>
            <a:r>
              <a:rPr lang="en-US" sz="14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RootNode</a:t>
            </a:r>
            <a:r>
              <a:rPr lang="en-US" sz="14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here</a:t>
            </a:r>
            <a:endParaRPr lang="en-US" sz="1400" b="1" dirty="0" smtClean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lnSpc>
                <a:spcPct val="110000"/>
              </a:lnSpc>
              <a:spcBef>
                <a:spcPts val="200"/>
              </a:spcBef>
              <a:buNone/>
            </a:pP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pPr>
              <a:lnSpc>
                <a:spcPct val="110000"/>
              </a:lnSpc>
              <a:spcBef>
                <a:spcPts val="200"/>
              </a:spcBef>
              <a:buNone/>
            </a:pPr>
            <a:r>
              <a:rPr lang="en-US" sz="1400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RootNode</a:t>
            </a:r>
            <a:r>
              <a:rPr lang="en-US" sz="14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root = </a:t>
            </a:r>
            <a:r>
              <a:rPr lang="en-US" sz="1400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treeModel.getRoot</a:t>
            </a:r>
            <a:r>
              <a:rPr lang="en-US" sz="14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();</a:t>
            </a:r>
          </a:p>
          <a:p>
            <a:pPr>
              <a:lnSpc>
                <a:spcPct val="110000"/>
              </a:lnSpc>
              <a:spcBef>
                <a:spcPts val="200"/>
              </a:spcBef>
              <a:buNone/>
            </a:pPr>
            <a:r>
              <a:rPr lang="en-US" sz="1400" dirty="0" err="1" smtClean="0">
                <a:solidFill>
                  <a:srgbClr val="0000C0"/>
                </a:solidFill>
                <a:latin typeface="Courier New" pitchFamily="49" charset="0"/>
                <a:cs typeface="Courier New" pitchFamily="49" charset="0"/>
              </a:rPr>
              <a:t>treeViewer</a:t>
            </a:r>
            <a:r>
              <a:rPr lang="en-US" sz="1400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.setInput</a:t>
            </a:r>
            <a:r>
              <a:rPr lang="en-US" sz="14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(root);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7200" y="1125539"/>
            <a:ext cx="8229600" cy="703262"/>
          </a:xfrm>
        </p:spPr>
        <p:txBody>
          <a:bodyPr>
            <a:normAutofit/>
          </a:bodyPr>
          <a:lstStyle/>
          <a:p>
            <a:pPr>
              <a:buClrTx/>
              <a:buFont typeface="Arial" pitchFamily="34" charset="0"/>
              <a:buChar char="»"/>
            </a:pPr>
            <a:r>
              <a:rPr lang="en-US" dirty="0" smtClean="0">
                <a:sym typeface="Wingdings" pitchFamily="2" charset="2"/>
              </a:rPr>
              <a:t>Your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AdapterFactory</a:t>
            </a:r>
            <a:r>
              <a:rPr lang="en-US" dirty="0" smtClean="0"/>
              <a:t> is registered with the platform by using the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AdapterManager</a:t>
            </a:r>
            <a:r>
              <a:rPr lang="en-US" dirty="0" smtClean="0">
                <a:sym typeface="Wingdings" pitchFamily="2" charset="2"/>
              </a:rPr>
              <a:t> API</a:t>
            </a:r>
            <a:r>
              <a:rPr lang="en-US" dirty="0" smtClean="0"/>
              <a:t>: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Tx/>
              <a:buFont typeface="Arial" pitchFamily="34" charset="0"/>
              <a:buChar char="»"/>
            </a:pPr>
            <a:r>
              <a:rPr lang="en-US" dirty="0" smtClean="0"/>
              <a:t>Loose coupling of domain objects with UI related objects</a:t>
            </a:r>
          </a:p>
          <a:p>
            <a:pPr>
              <a:buClrTx/>
              <a:buFont typeface="Arial" pitchFamily="34" charset="0"/>
              <a:buChar char="»"/>
            </a:pPr>
            <a:r>
              <a:rPr lang="en-US" dirty="0" smtClean="0"/>
              <a:t>No need to explicitly write </a:t>
            </a:r>
            <a:r>
              <a:rPr lang="en-US" dirty="0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Label-</a:t>
            </a:r>
            <a:r>
              <a:rPr lang="en-US" dirty="0" smtClean="0"/>
              <a:t> and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ContentProviders</a:t>
            </a:r>
            <a:r>
              <a:rPr lang="en-US" dirty="0" smtClean="0"/>
              <a:t> due to reuse of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WorkbenchLabelProvider</a:t>
            </a:r>
            <a:r>
              <a:rPr lang="en-US" dirty="0" smtClean="0"/>
              <a:t> and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BaseWorkbench-ContentProvider</a:t>
            </a:r>
            <a:endParaRPr lang="en-US" dirty="0" smtClean="0">
              <a:latin typeface="Courier New" pitchFamily="49" charset="0"/>
              <a:cs typeface="Courier New" pitchFamily="49" charset="0"/>
              <a:sym typeface="Wingdings" pitchFamily="2" charset="2"/>
            </a:endParaRPr>
          </a:p>
          <a:p>
            <a:pPr>
              <a:buClrTx/>
              <a:buFont typeface="Arial" pitchFamily="34" charset="0"/>
              <a:buChar char="»"/>
            </a:pPr>
            <a:r>
              <a:rPr lang="en-US" dirty="0" err="1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AdapterFactory</a:t>
            </a:r>
            <a:r>
              <a:rPr lang="en-US" dirty="0" smtClean="0"/>
              <a:t> might provide several different adapters like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IWorkbenchAdapter</a:t>
            </a:r>
            <a:r>
              <a:rPr lang="en-US" dirty="0" smtClean="0"/>
              <a:t> 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IPropertySource</a:t>
            </a:r>
            <a:endParaRPr lang="en-US" dirty="0">
              <a:latin typeface="Courier New" pitchFamily="49" charset="0"/>
              <a:cs typeface="Courier New" pitchFamily="49" charset="0"/>
              <a:sym typeface="Wingdings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2EEC91-8B3F-4326-B562-12F5A55A689F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noProof="0" smtClean="0"/>
              <a:t>Benefits</a:t>
            </a:r>
            <a:endParaRPr lang="en-US" noProof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a new project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net.eclipsetraining.contacts.ui</a:t>
            </a:r>
            <a:r>
              <a:rPr lang="en-US" dirty="0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.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mytreeview</a:t>
            </a:r>
            <a:endParaRPr lang="en-US" dirty="0" smtClean="0">
              <a:latin typeface="Courier New" pitchFamily="49" charset="0"/>
              <a:cs typeface="Courier New" pitchFamily="49" charset="0"/>
              <a:sym typeface="Wingdings" pitchFamily="2" charset="2"/>
            </a:endParaRPr>
          </a:p>
          <a:p>
            <a:r>
              <a:rPr lang="en-US" dirty="0" smtClean="0"/>
              <a:t>Reuse the tree model from the project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net.eclipsetraining</a:t>
            </a:r>
            <a:r>
              <a:rPr lang="en-US" dirty="0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.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contacts.ui.treeview</a:t>
            </a:r>
            <a:endParaRPr lang="en-US" dirty="0" smtClean="0">
              <a:latin typeface="Courier New" pitchFamily="49" charset="0"/>
              <a:cs typeface="Courier New" pitchFamily="49" charset="0"/>
              <a:sym typeface="Wingdings" pitchFamily="2" charset="2"/>
            </a:endParaRPr>
          </a:p>
          <a:p>
            <a:r>
              <a:rPr lang="en-US" dirty="0" smtClean="0"/>
              <a:t>Implement a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ContactAdapterFactory</a:t>
            </a:r>
            <a:r>
              <a:rPr lang="en-US" dirty="0" smtClean="0"/>
              <a:t> with adapters for all tree model elements</a:t>
            </a:r>
          </a:p>
          <a:p>
            <a:r>
              <a:rPr lang="en-US" dirty="0" smtClean="0"/>
              <a:t>Create a JFace </a:t>
            </a:r>
            <a:r>
              <a:rPr lang="en-US" dirty="0" err="1" smtClean="0">
                <a:sym typeface="Wingdings" pitchFamily="2" charset="2"/>
              </a:rPr>
              <a:t>TreeViewer</a:t>
            </a:r>
            <a:r>
              <a:rPr lang="en-US" dirty="0" smtClean="0"/>
              <a:t> and test both the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AdapterFactory</a:t>
            </a:r>
            <a:r>
              <a:rPr lang="en-US" dirty="0" smtClean="0"/>
              <a:t> approach vs. the standard </a:t>
            </a:r>
            <a:r>
              <a:rPr lang="en-US" dirty="0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Label-</a:t>
            </a:r>
            <a:r>
              <a:rPr lang="en-US" dirty="0" smtClean="0"/>
              <a:t> and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ContentProvider</a:t>
            </a:r>
            <a:r>
              <a:rPr lang="en-US" dirty="0" smtClean="0"/>
              <a:t> mechanism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E2EEC91-8B3F-4326-B562-12F5A55A689F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 Tasks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a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IPropertySource</a:t>
            </a:r>
            <a:r>
              <a:rPr lang="en-US" dirty="0" smtClean="0"/>
              <a:t> implementation for Contacts</a:t>
            </a:r>
          </a:p>
          <a:p>
            <a:r>
              <a:rPr lang="en-US" dirty="0" smtClean="0"/>
              <a:t>Add an adapter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IPropertySource</a:t>
            </a:r>
            <a:r>
              <a:rPr lang="en-US" dirty="0" smtClean="0"/>
              <a:t> and </a:t>
            </a:r>
            <a:r>
              <a:rPr lang="en-US" dirty="0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Contacts </a:t>
            </a:r>
            <a:r>
              <a:rPr lang="en-US" dirty="0" smtClean="0"/>
              <a:t>to your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ContactsAdapterFactory</a:t>
            </a:r>
            <a:endParaRPr lang="en-US" dirty="0" smtClean="0">
              <a:latin typeface="Courier New" pitchFamily="49" charset="0"/>
              <a:cs typeface="Courier New" pitchFamily="49" charset="0"/>
              <a:sym typeface="Wingdings" pitchFamily="2" charset="2"/>
            </a:endParaRPr>
          </a:p>
          <a:p>
            <a:r>
              <a:rPr lang="en-US" dirty="0" smtClean="0"/>
              <a:t>Add the standard Properties View to the contacts manager application</a:t>
            </a:r>
          </a:p>
          <a:p>
            <a:pPr lvl="1"/>
            <a:r>
              <a:rPr lang="en-US" dirty="0" smtClean="0"/>
              <a:t>Hint: Add the project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org.eclipse.ui.views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smtClean="0"/>
              <a:t>to your </a:t>
            </a:r>
            <a:r>
              <a:rPr lang="en-US" dirty="0" err="1" smtClean="0"/>
              <a:t>contacts.product</a:t>
            </a:r>
            <a:r>
              <a:rPr lang="en-US" dirty="0" smtClean="0"/>
              <a:t> launch configuration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E2EEC91-8B3F-4326-B562-12F5A55A689F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Optional Tasks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Kai </a:t>
            </a:r>
            <a:r>
              <a:rPr lang="en-US" dirty="0" err="1" smtClean="0"/>
              <a:t>Tödter’s</a:t>
            </a:r>
            <a:r>
              <a:rPr lang="en-US" dirty="0" smtClean="0"/>
              <a:t> MP3 Manager, you find examples for Adapter Factories in the Views project, </a:t>
            </a:r>
            <a:br>
              <a:rPr lang="en-US" dirty="0" smtClean="0"/>
            </a:br>
            <a:r>
              <a:rPr lang="en-US" dirty="0" smtClean="0"/>
              <a:t>see </a:t>
            </a:r>
            <a:r>
              <a:rPr lang="en-US" dirty="0" smtClean="0">
                <a:hlinkClick r:id="rId2"/>
              </a:rPr>
              <a:t>http://max-server.myftp.org/trac/mp3m</a:t>
            </a:r>
            <a:endParaRPr lang="en-US" dirty="0" smtClean="0"/>
          </a:p>
          <a:p>
            <a:r>
              <a:rPr lang="en-US" dirty="0" err="1" smtClean="0"/>
              <a:t>EclipseZone</a:t>
            </a:r>
            <a:r>
              <a:rPr lang="en-US" dirty="0" smtClean="0"/>
              <a:t> article by Jeffrey Ricker, see </a:t>
            </a:r>
            <a:r>
              <a:rPr lang="en-US" dirty="0" smtClean="0">
                <a:hlinkClick r:id="rId3"/>
              </a:rPr>
              <a:t>http://eclipse.dzone.com/articles/eclipse-adapters-hand-hand-hol?page=0%2C0</a:t>
            </a:r>
            <a:endParaRPr lang="en-US" dirty="0" smtClean="0"/>
          </a:p>
          <a:p>
            <a:endParaRPr lang="en-US" dirty="0" smtClean="0"/>
          </a:p>
          <a:p>
            <a:pPr>
              <a:buNone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E2EEC91-8B3F-4326-B562-12F5A55A689F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Information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bgerundetes Rechteck 8"/>
          <p:cNvSpPr/>
          <p:nvPr/>
        </p:nvSpPr>
        <p:spPr>
          <a:xfrm>
            <a:off x="428596" y="2978479"/>
            <a:ext cx="4126626" cy="35719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Agenda</a:t>
            </a:r>
            <a:endParaRPr lang="en-US" noProof="0"/>
          </a:p>
        </p:txBody>
      </p:sp>
      <p:sp>
        <p:nvSpPr>
          <p:cNvPr id="6" name="Inhaltsplatzhalter 5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Introduction</a:t>
            </a:r>
          </a:p>
          <a:p>
            <a:r>
              <a:rPr lang="en-US" dirty="0" smtClean="0"/>
              <a:t>Plug-in philosophy</a:t>
            </a:r>
          </a:p>
          <a:p>
            <a:r>
              <a:rPr lang="en-US" dirty="0" smtClean="0"/>
              <a:t>Jobs</a:t>
            </a:r>
          </a:p>
          <a:p>
            <a:r>
              <a:rPr lang="en-US" dirty="0" smtClean="0"/>
              <a:t>Adapters</a:t>
            </a:r>
          </a:p>
          <a:p>
            <a:r>
              <a:rPr lang="en-US" dirty="0" err="1" smtClean="0"/>
              <a:t>JFace</a:t>
            </a:r>
            <a:r>
              <a:rPr lang="en-US" dirty="0" smtClean="0"/>
              <a:t> Wizards</a:t>
            </a:r>
          </a:p>
          <a:p>
            <a:r>
              <a:rPr lang="en-US" dirty="0" smtClean="0"/>
              <a:t>Data Binding</a:t>
            </a:r>
          </a:p>
          <a:p>
            <a:r>
              <a:rPr lang="en-US" dirty="0" smtClean="0"/>
              <a:t>Virtual Trees and Tables</a:t>
            </a:r>
          </a:p>
          <a:p>
            <a:r>
              <a:rPr lang="en-US" dirty="0" smtClean="0"/>
              <a:t>Defining Extension Points</a:t>
            </a:r>
          </a:p>
          <a:p>
            <a:r>
              <a:rPr lang="en-US" dirty="0" smtClean="0"/>
              <a:t>Customizing the Look and Feel</a:t>
            </a:r>
          </a:p>
        </p:txBody>
      </p:sp>
      <p:sp>
        <p:nvSpPr>
          <p:cNvPr id="7" name="Inhaltsplatzhalter 6"/>
          <p:cNvSpPr>
            <a:spLocks noGrp="1"/>
          </p:cNvSpPr>
          <p:nvPr>
            <p:ph sz="half" idx="4294967295"/>
          </p:nvPr>
        </p:nvSpPr>
        <p:spPr>
          <a:xfrm>
            <a:off x="4648200" y="1125538"/>
            <a:ext cx="4038600" cy="5000625"/>
          </a:xfrm>
        </p:spPr>
        <p:txBody>
          <a:bodyPr>
            <a:normAutofit/>
          </a:bodyPr>
          <a:lstStyle/>
          <a:p>
            <a:r>
              <a:rPr lang="en-US" dirty="0" smtClean="0"/>
              <a:t>Help System</a:t>
            </a:r>
            <a:endParaRPr lang="en-US" dirty="0"/>
          </a:p>
          <a:p>
            <a:r>
              <a:rPr lang="en-US" dirty="0" smtClean="0"/>
              <a:t>p2 - Provisioning and Update</a:t>
            </a:r>
          </a:p>
          <a:p>
            <a:r>
              <a:rPr lang="en-US" dirty="0" smtClean="0"/>
              <a:t>Headless build</a:t>
            </a:r>
          </a:p>
          <a:p>
            <a:r>
              <a:rPr lang="en-US" dirty="0" smtClean="0"/>
              <a:t>Wrap-up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E64C7A-B923-420E-A18C-3EBD0469DC1F}" type="slidenum">
              <a:rPr lang="en-US" smtClean="0"/>
              <a:pPr/>
              <a:t>46</a:t>
            </a:fld>
            <a:endParaRPr 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 smtClean="0"/>
              <a:t>The Wizard API is provided by </a:t>
            </a:r>
            <a:r>
              <a:rPr lang="en-US" noProof="0" dirty="0" err="1" smtClean="0"/>
              <a:t>JFace</a:t>
            </a:r>
            <a:endParaRPr lang="en-US" noProof="0" dirty="0" smtClean="0"/>
          </a:p>
          <a:p>
            <a:r>
              <a:rPr lang="en-US" noProof="0" dirty="0" err="1" smtClean="0">
                <a:latin typeface="Courier New" pitchFamily="49" charset="0"/>
                <a:cs typeface="Courier New" pitchFamily="49" charset="0"/>
              </a:rPr>
              <a:t>WizardDialog</a:t>
            </a:r>
            <a:r>
              <a:rPr lang="en-US" noProof="0" dirty="0" smtClean="0"/>
              <a:t> is a top level dialog for a wizard</a:t>
            </a:r>
          </a:p>
          <a:p>
            <a:r>
              <a:rPr lang="en-US" noProof="0" dirty="0" smtClean="0"/>
              <a:t>It supports standard wizard buttons and controls the enablement of them</a:t>
            </a:r>
          </a:p>
          <a:p>
            <a:r>
              <a:rPr lang="en-US" noProof="0" dirty="0" smtClean="0"/>
              <a:t>Your wizard class - implementing </a:t>
            </a:r>
            <a:r>
              <a:rPr lang="en-US" noProof="0" dirty="0" err="1" smtClean="0">
                <a:latin typeface="Courier New" pitchFamily="49" charset="0"/>
                <a:cs typeface="Courier New" pitchFamily="49" charset="0"/>
              </a:rPr>
              <a:t>IWizard</a:t>
            </a:r>
            <a:r>
              <a:rPr lang="en-US" noProof="0" dirty="0" smtClean="0"/>
              <a:t> - controls overall behavior and logic of the wizard (title text and image, help button, etc.)</a:t>
            </a:r>
          </a:p>
          <a:p>
            <a:r>
              <a:rPr lang="en-US" noProof="0" dirty="0" smtClean="0"/>
              <a:t>Typically you extend the </a:t>
            </a:r>
            <a:r>
              <a:rPr lang="en-US" noProof="0" dirty="0" smtClean="0">
                <a:latin typeface="Courier New" pitchFamily="49" charset="0"/>
                <a:cs typeface="Courier New" pitchFamily="49" charset="0"/>
              </a:rPr>
              <a:t>Wizard</a:t>
            </a:r>
            <a:r>
              <a:rPr lang="en-US" noProof="0" dirty="0" smtClean="0"/>
              <a:t> class and</a:t>
            </a:r>
          </a:p>
          <a:p>
            <a:pPr lvl="1"/>
            <a:r>
              <a:rPr lang="en-US" noProof="0" dirty="0" smtClean="0"/>
              <a:t>Create and add wizard pages using </a:t>
            </a:r>
            <a:r>
              <a:rPr lang="en-US" sz="2000" noProof="0" dirty="0" err="1" smtClean="0">
                <a:latin typeface="Courier New" pitchFamily="49" charset="0"/>
                <a:cs typeface="Courier New" pitchFamily="49" charset="0"/>
              </a:rPr>
              <a:t>addPage</a:t>
            </a:r>
            <a:r>
              <a:rPr lang="en-US" sz="2000" noProof="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000" noProof="0" dirty="0" err="1" smtClean="0">
                <a:latin typeface="Courier New" pitchFamily="49" charset="0"/>
                <a:cs typeface="Courier New" pitchFamily="49" charset="0"/>
              </a:rPr>
              <a:t>IWizardPage</a:t>
            </a:r>
            <a:r>
              <a:rPr lang="en-US" noProof="0" dirty="0" smtClean="0"/>
              <a:t>)</a:t>
            </a:r>
          </a:p>
          <a:p>
            <a:pPr lvl="1"/>
            <a:r>
              <a:rPr lang="en-US" noProof="0" dirty="0" smtClean="0"/>
              <a:t>Implement the behavior that occurs when the user presses the finish button by overriding </a:t>
            </a:r>
            <a:r>
              <a:rPr lang="en-US" sz="2000" noProof="0" dirty="0" err="1" smtClean="0">
                <a:latin typeface="Courier New" pitchFamily="49" charset="0"/>
                <a:cs typeface="Courier New" pitchFamily="49" charset="0"/>
              </a:rPr>
              <a:t>performFinish</a:t>
            </a:r>
            <a:r>
              <a:rPr lang="en-US" noProof="0" dirty="0" smtClean="0"/>
              <a:t>()</a:t>
            </a:r>
            <a:endParaRPr lang="en-US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E64C7A-B923-420E-A18C-3EBD0469DC1F}" type="slidenum">
              <a:rPr lang="de-DE" smtClean="0"/>
              <a:pPr/>
              <a:t>47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WizardDialog / Wizard</a:t>
            </a:r>
            <a:endParaRPr lang="en-US" noProof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E64C7A-B923-420E-A18C-3EBD0469DC1F}" type="slidenum">
              <a:rPr lang="de-DE" smtClean="0"/>
              <a:pPr/>
              <a:t>48</a:t>
            </a:fld>
            <a:endParaRPr lang="de-DE" dirty="0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err="1" smtClean="0"/>
              <a:t>JFace</a:t>
            </a:r>
            <a:r>
              <a:rPr lang="en-US" noProof="0" dirty="0" smtClean="0"/>
              <a:t> Wizards API</a:t>
            </a:r>
            <a:endParaRPr lang="en-US" noProof="0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41570" y="940078"/>
            <a:ext cx="6837158" cy="50432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noProof="0" dirty="0" smtClean="0"/>
              <a:t>Single pages are created by extending the </a:t>
            </a:r>
            <a:r>
              <a:rPr lang="en-US" noProof="0" dirty="0" err="1" smtClean="0">
                <a:latin typeface="Courier New" pitchFamily="49" charset="0"/>
                <a:cs typeface="Courier New" pitchFamily="49" charset="0"/>
              </a:rPr>
              <a:t>WizardPage</a:t>
            </a:r>
            <a:r>
              <a:rPr lang="en-US" noProof="0" dirty="0" smtClean="0"/>
              <a:t> class</a:t>
            </a:r>
          </a:p>
          <a:p>
            <a:r>
              <a:rPr lang="en-US" noProof="0" dirty="0" smtClean="0"/>
              <a:t>You need to override the </a:t>
            </a:r>
            <a:r>
              <a:rPr lang="en-US" noProof="0" dirty="0" err="1" smtClean="0">
                <a:latin typeface="Courier New" pitchFamily="49" charset="0"/>
                <a:cs typeface="Courier New" pitchFamily="49" charset="0"/>
              </a:rPr>
              <a:t>createControl</a:t>
            </a:r>
            <a:r>
              <a:rPr lang="en-US" noProof="0" dirty="0" smtClean="0">
                <a:latin typeface="Courier New" pitchFamily="49" charset="0"/>
                <a:cs typeface="Courier New" pitchFamily="49" charset="0"/>
              </a:rPr>
              <a:t>(Composite</a:t>
            </a:r>
            <a:r>
              <a:rPr lang="en-US" noProof="0" dirty="0" smtClean="0"/>
              <a:t> </a:t>
            </a:r>
            <a:r>
              <a:rPr lang="en-US" noProof="0" dirty="0" smtClean="0">
                <a:latin typeface="Courier New" pitchFamily="49" charset="0"/>
                <a:cs typeface="Courier New" pitchFamily="49" charset="0"/>
              </a:rPr>
              <a:t>parent)</a:t>
            </a:r>
            <a:r>
              <a:rPr lang="en-US" noProof="0" dirty="0" smtClean="0"/>
              <a:t> method to create the content of the wizard page</a:t>
            </a:r>
          </a:p>
          <a:p>
            <a:r>
              <a:rPr lang="en-US" noProof="0" dirty="0" smtClean="0"/>
              <a:t>Create a control that will hold your widgets and set it to the wizard page: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E64C7A-B923-420E-A18C-3EBD0469DC1F}" type="slidenum">
              <a:rPr lang="de-DE" smtClean="0"/>
              <a:pPr/>
              <a:t>49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Wizard</a:t>
            </a:r>
            <a:r>
              <a:rPr lang="en-US" b="1" noProof="0" dirty="0" smtClean="0"/>
              <a:t> </a:t>
            </a:r>
            <a:r>
              <a:rPr lang="en-US" dirty="0" smtClean="0"/>
              <a:t>P</a:t>
            </a:r>
            <a:r>
              <a:rPr lang="en-US" noProof="0" dirty="0" smtClean="0"/>
              <a:t>age I</a:t>
            </a:r>
            <a:endParaRPr lang="en-US" noProof="0" dirty="0"/>
          </a:p>
        </p:txBody>
      </p:sp>
      <p:sp>
        <p:nvSpPr>
          <p:cNvPr id="5" name="Textfeld 4"/>
          <p:cNvSpPr txBox="1"/>
          <p:nvPr/>
        </p:nvSpPr>
        <p:spPr>
          <a:xfrm>
            <a:off x="881726" y="3236892"/>
            <a:ext cx="7381429" cy="1815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  <a:latin typeface="Courier New"/>
              </a:rPr>
              <a:t>@Override</a:t>
            </a:r>
          </a:p>
          <a:p>
            <a:r>
              <a:rPr lang="en-US" sz="1400" dirty="0" smtClean="0">
                <a:solidFill>
                  <a:srgbClr val="7F0055"/>
                </a:solidFill>
                <a:latin typeface="Courier New"/>
              </a:rPr>
              <a:t>public</a:t>
            </a:r>
            <a:r>
              <a:rPr lang="en-US" sz="1400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400" dirty="0" smtClean="0">
                <a:solidFill>
                  <a:srgbClr val="7F0055"/>
                </a:solidFill>
                <a:latin typeface="Courier New"/>
              </a:rPr>
              <a:t>void</a:t>
            </a:r>
            <a:r>
              <a:rPr lang="en-US" sz="1400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400" dirty="0" err="1" smtClean="0">
                <a:solidFill>
                  <a:srgbClr val="000000"/>
                </a:solidFill>
                <a:latin typeface="Courier New"/>
              </a:rPr>
              <a:t>createControl</a:t>
            </a:r>
            <a:r>
              <a:rPr lang="en-US" sz="1400" dirty="0" smtClean="0">
                <a:solidFill>
                  <a:srgbClr val="000000"/>
                </a:solidFill>
                <a:latin typeface="Courier New"/>
              </a:rPr>
              <a:t>(Composite parent) {</a:t>
            </a:r>
          </a:p>
          <a:p>
            <a:r>
              <a:rPr lang="en-US" sz="1400" dirty="0" smtClean="0">
                <a:solidFill>
                  <a:srgbClr val="000000"/>
                </a:solidFill>
                <a:latin typeface="Courier New"/>
              </a:rPr>
              <a:t>	Composite </a:t>
            </a:r>
            <a:r>
              <a:rPr lang="en-US" sz="1400" dirty="0" err="1" smtClean="0">
                <a:solidFill>
                  <a:srgbClr val="000000"/>
                </a:solidFill>
                <a:latin typeface="Courier New"/>
              </a:rPr>
              <a:t>cmp</a:t>
            </a:r>
            <a:r>
              <a:rPr lang="en-US" sz="1400" dirty="0" smtClean="0">
                <a:solidFill>
                  <a:srgbClr val="000000"/>
                </a:solidFill>
                <a:latin typeface="Courier New"/>
              </a:rPr>
              <a:t> = new Composite(parent, SWT.NONE);</a:t>
            </a:r>
          </a:p>
          <a:p>
            <a:r>
              <a:rPr lang="en-US" sz="1400" dirty="0" smtClean="0">
                <a:solidFill>
                  <a:srgbClr val="000000"/>
                </a:solidFill>
                <a:latin typeface="Courier New"/>
              </a:rPr>
              <a:t>	// add your widgets to the composite</a:t>
            </a:r>
          </a:p>
          <a:p>
            <a:r>
              <a:rPr lang="en-US" sz="1400" dirty="0" smtClean="0">
                <a:solidFill>
                  <a:srgbClr val="000000"/>
                </a:solidFill>
                <a:latin typeface="Courier New"/>
              </a:rPr>
              <a:t>	…</a:t>
            </a:r>
          </a:p>
          <a:p>
            <a:r>
              <a:rPr lang="en-US" sz="1400" dirty="0" smtClean="0">
                <a:solidFill>
                  <a:srgbClr val="000000"/>
                </a:solidFill>
                <a:latin typeface="Courier New"/>
              </a:rPr>
              <a:t>	</a:t>
            </a:r>
            <a:r>
              <a:rPr lang="en-US" sz="1400" dirty="0" err="1" smtClean="0">
                <a:solidFill>
                  <a:srgbClr val="000000"/>
                </a:solidFill>
                <a:latin typeface="Courier New"/>
              </a:rPr>
              <a:t>setPageComplete</a:t>
            </a:r>
            <a:r>
              <a:rPr lang="en-US" sz="1400" dirty="0" smtClean="0">
                <a:solidFill>
                  <a:srgbClr val="000000"/>
                </a:solidFill>
                <a:latin typeface="Courier New"/>
              </a:rPr>
              <a:t>(false);</a:t>
            </a:r>
          </a:p>
          <a:p>
            <a:r>
              <a:rPr lang="en-US" sz="1400" dirty="0" smtClean="0">
                <a:solidFill>
                  <a:srgbClr val="000000"/>
                </a:solidFill>
                <a:latin typeface="Courier New"/>
              </a:rPr>
              <a:t>	</a:t>
            </a:r>
            <a:r>
              <a:rPr lang="en-US" sz="1400" b="1" dirty="0" err="1" smtClean="0">
                <a:solidFill>
                  <a:srgbClr val="000000"/>
                </a:solidFill>
                <a:latin typeface="Courier New"/>
              </a:rPr>
              <a:t>setControl</a:t>
            </a:r>
            <a:r>
              <a:rPr lang="en-US" sz="1400" b="1" dirty="0" smtClean="0">
                <a:solidFill>
                  <a:srgbClr val="000000"/>
                </a:solidFill>
                <a:latin typeface="Courier New"/>
              </a:rPr>
              <a:t>(</a:t>
            </a:r>
            <a:r>
              <a:rPr lang="en-US" sz="1400" b="1" dirty="0" err="1" smtClean="0">
                <a:solidFill>
                  <a:srgbClr val="000000"/>
                </a:solidFill>
                <a:latin typeface="Courier New"/>
              </a:rPr>
              <a:t>cmp</a:t>
            </a:r>
            <a:r>
              <a:rPr lang="en-US" sz="1400" b="1" dirty="0" smtClean="0">
                <a:solidFill>
                  <a:srgbClr val="000000"/>
                </a:solidFill>
                <a:latin typeface="Courier New"/>
              </a:rPr>
              <a:t>)</a:t>
            </a:r>
            <a:r>
              <a:rPr lang="en-US" sz="1400" dirty="0" smtClean="0">
                <a:solidFill>
                  <a:srgbClr val="000000"/>
                </a:solidFill>
                <a:latin typeface="Courier New"/>
              </a:rPr>
              <a:t>;</a:t>
            </a:r>
          </a:p>
          <a:p>
            <a:r>
              <a:rPr lang="en-US" sz="1400" dirty="0" smtClean="0">
                <a:solidFill>
                  <a:srgbClr val="000000"/>
                </a:solidFill>
                <a:latin typeface="Courier New"/>
              </a:rPr>
              <a:t>}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Founded December 2005 by WeigleWilczek and Innoopract</a:t>
            </a:r>
          </a:p>
          <a:p>
            <a:pPr lvl="1"/>
            <a:r>
              <a:rPr lang="en-US" dirty="0"/>
              <a:t>SUPREMATIC </a:t>
            </a:r>
            <a:r>
              <a:rPr lang="en-US" dirty="0" smtClean="0"/>
              <a:t>SOLUTIONS now drives the initiative</a:t>
            </a:r>
          </a:p>
          <a:p>
            <a:r>
              <a:rPr lang="en-US" dirty="0" smtClean="0"/>
              <a:t>Offerings:</a:t>
            </a:r>
          </a:p>
          <a:p>
            <a:pPr lvl="1"/>
            <a:r>
              <a:rPr lang="en-US" dirty="0" smtClean="0"/>
              <a:t>International one-stop delivery of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high quality </a:t>
            </a:r>
            <a:r>
              <a:rPr lang="en-US" dirty="0" smtClean="0"/>
              <a:t>Eclipse training classes</a:t>
            </a:r>
          </a:p>
          <a:p>
            <a:pPr lvl="1"/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Certificates</a:t>
            </a:r>
          </a:p>
          <a:p>
            <a:pPr lvl="1"/>
            <a:r>
              <a:rPr lang="en-US" dirty="0" smtClean="0"/>
              <a:t>Coaching and consulting</a:t>
            </a:r>
            <a:endParaRPr lang="en-US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500034" y="-24"/>
            <a:ext cx="8143932" cy="571504"/>
          </a:xfrm>
        </p:spPr>
        <p:txBody>
          <a:bodyPr/>
          <a:lstStyle/>
          <a:p>
            <a:r>
              <a:rPr lang="en-US" dirty="0" smtClean="0"/>
              <a:t>About the Eclipse Training Alliance</a:t>
            </a:r>
            <a:endParaRPr lang="en-US" dirty="0"/>
          </a:p>
        </p:txBody>
      </p:sp>
      <p:sp>
        <p:nvSpPr>
          <p:cNvPr id="5" name="Abgerundete rechteckige Legende 4"/>
          <p:cNvSpPr/>
          <p:nvPr/>
        </p:nvSpPr>
        <p:spPr>
          <a:xfrm>
            <a:off x="3264065" y="4129334"/>
            <a:ext cx="2615871" cy="581831"/>
          </a:xfrm>
          <a:prstGeom prst="wedgeRoundRectCallout">
            <a:avLst>
              <a:gd name="adj1" fmla="val -49398"/>
              <a:gd name="adj2" fmla="val 75095"/>
              <a:gd name="adj3" fmla="val 16667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2700000" scaled="1"/>
            <a:tileRect/>
          </a:gra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80000" tIns="108000" rIns="180000" bIns="108000" rtlCol="0" anchor="ctr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</a:rPr>
              <a:t>We share expertise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283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noProof="0" dirty="0" smtClean="0"/>
              <a:t>Your input widgets should be attached to a </a:t>
            </a:r>
            <a:r>
              <a:rPr lang="en-US" noProof="0" dirty="0" err="1" smtClean="0">
                <a:latin typeface="Courier New" pitchFamily="49" charset="0"/>
                <a:cs typeface="Courier New" pitchFamily="49" charset="0"/>
              </a:rPr>
              <a:t>ModifyListener</a:t>
            </a:r>
            <a:r>
              <a:rPr lang="en-US" noProof="0" dirty="0" smtClean="0"/>
              <a:t> that</a:t>
            </a:r>
          </a:p>
          <a:p>
            <a:pPr lvl="1"/>
            <a:r>
              <a:rPr lang="en-US" noProof="0" dirty="0" smtClean="0"/>
              <a:t>picks up user input,</a:t>
            </a:r>
          </a:p>
          <a:p>
            <a:pPr lvl="1"/>
            <a:r>
              <a:rPr lang="en-US" noProof="0" dirty="0" smtClean="0"/>
              <a:t>calls your validation logic and </a:t>
            </a:r>
          </a:p>
          <a:p>
            <a:pPr lvl="1"/>
            <a:r>
              <a:rPr lang="en-US" noProof="0" dirty="0" smtClean="0"/>
              <a:t>calls the framework method </a:t>
            </a:r>
            <a:r>
              <a:rPr lang="en-US" sz="2000" noProof="0" dirty="0" err="1" smtClean="0">
                <a:latin typeface="Courier New" pitchFamily="49" charset="0"/>
                <a:cs typeface="Courier New" pitchFamily="49" charset="0"/>
              </a:rPr>
              <a:t>setPageComplete</a:t>
            </a:r>
            <a:r>
              <a:rPr lang="en-US" sz="2000" noProof="0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noProof="0" dirty="0" smtClean="0"/>
              <a:t> to indicate whether the current page is complete: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E64C7A-B923-420E-A18C-3EBD0469DC1F}" type="slidenum">
              <a:rPr lang="de-DE" smtClean="0"/>
              <a:pPr/>
              <a:t>50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Wizard</a:t>
            </a:r>
            <a:r>
              <a:rPr lang="en-US" b="1" noProof="0" dirty="0" smtClean="0"/>
              <a:t> </a:t>
            </a:r>
            <a:r>
              <a:rPr lang="en-US" dirty="0" smtClean="0"/>
              <a:t>P</a:t>
            </a:r>
            <a:r>
              <a:rPr lang="en-US" noProof="0" dirty="0" smtClean="0"/>
              <a:t>age II</a:t>
            </a:r>
            <a:endParaRPr lang="en-US" noProof="0" dirty="0"/>
          </a:p>
        </p:txBody>
      </p:sp>
      <p:sp>
        <p:nvSpPr>
          <p:cNvPr id="5" name="Textfeld 4"/>
          <p:cNvSpPr txBox="1"/>
          <p:nvPr/>
        </p:nvSpPr>
        <p:spPr>
          <a:xfrm>
            <a:off x="890115" y="3010389"/>
            <a:ext cx="7381429" cy="26776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  <a:latin typeface="Courier New"/>
              </a:rPr>
              <a:t>@Override</a:t>
            </a:r>
          </a:p>
          <a:p>
            <a:r>
              <a:rPr lang="en-US" sz="1400" dirty="0" smtClean="0">
                <a:solidFill>
                  <a:srgbClr val="7F0055"/>
                </a:solidFill>
                <a:latin typeface="Courier New"/>
              </a:rPr>
              <a:t>public void</a:t>
            </a:r>
            <a:r>
              <a:rPr lang="en-US" sz="1400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400" dirty="0" err="1" smtClean="0">
                <a:solidFill>
                  <a:srgbClr val="000000"/>
                </a:solidFill>
                <a:latin typeface="Courier New"/>
              </a:rPr>
              <a:t>createControl</a:t>
            </a:r>
            <a:r>
              <a:rPr lang="en-US" sz="1400" dirty="0" smtClean="0">
                <a:solidFill>
                  <a:srgbClr val="000000"/>
                </a:solidFill>
                <a:latin typeface="Courier New"/>
              </a:rPr>
              <a:t>(Composite parent) {</a:t>
            </a:r>
          </a:p>
          <a:p>
            <a:r>
              <a:rPr lang="en-US" sz="1400" dirty="0" smtClean="0">
                <a:solidFill>
                  <a:srgbClr val="000000"/>
                </a:solidFill>
                <a:latin typeface="Courier New"/>
              </a:rPr>
              <a:t>	…</a:t>
            </a:r>
          </a:p>
          <a:p>
            <a:r>
              <a:rPr lang="en-US" sz="1400" dirty="0" smtClean="0">
                <a:solidFill>
                  <a:srgbClr val="000000"/>
                </a:solidFill>
                <a:latin typeface="Courier New"/>
              </a:rPr>
              <a:t>	</a:t>
            </a:r>
            <a:r>
              <a:rPr lang="de-DE" sz="1400" dirty="0" smtClean="0"/>
              <a:t> </a:t>
            </a:r>
            <a:r>
              <a:rPr lang="de-DE" sz="1400" dirty="0" smtClean="0">
                <a:solidFill>
                  <a:srgbClr val="7F0055"/>
                </a:solidFill>
                <a:latin typeface="Courier New"/>
              </a:rPr>
              <a:t>final</a:t>
            </a:r>
            <a:r>
              <a:rPr lang="de-DE" sz="1400" b="1" dirty="0" smtClean="0"/>
              <a:t> </a:t>
            </a:r>
            <a:r>
              <a:rPr lang="de-DE" sz="1400" dirty="0" err="1" smtClean="0">
                <a:solidFill>
                  <a:srgbClr val="000000"/>
                </a:solidFill>
                <a:latin typeface="Courier New"/>
              </a:rPr>
              <a:t>ModifyListener</a:t>
            </a:r>
            <a:r>
              <a:rPr lang="de-DE" sz="1400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de-DE" sz="1400" dirty="0" err="1" smtClean="0">
                <a:solidFill>
                  <a:srgbClr val="000000"/>
                </a:solidFill>
                <a:latin typeface="Courier New"/>
              </a:rPr>
              <a:t>modifyListener</a:t>
            </a:r>
            <a:r>
              <a:rPr lang="de-DE" sz="1400" dirty="0" smtClean="0">
                <a:solidFill>
                  <a:srgbClr val="000000"/>
                </a:solidFill>
                <a:latin typeface="Courier New"/>
              </a:rPr>
              <a:t> = </a:t>
            </a:r>
            <a:r>
              <a:rPr lang="de-DE" sz="1400" dirty="0" err="1" smtClean="0">
                <a:solidFill>
                  <a:srgbClr val="000000"/>
                </a:solidFill>
                <a:latin typeface="Courier New"/>
              </a:rPr>
              <a:t>new</a:t>
            </a:r>
            <a:r>
              <a:rPr lang="de-DE" sz="1400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de-DE" sz="1400" dirty="0" err="1" smtClean="0">
                <a:solidFill>
                  <a:srgbClr val="000000"/>
                </a:solidFill>
                <a:latin typeface="Courier New"/>
              </a:rPr>
              <a:t>ModifyListener</a:t>
            </a:r>
            <a:r>
              <a:rPr lang="de-DE" sz="1400" dirty="0" smtClean="0">
                <a:solidFill>
                  <a:srgbClr val="000000"/>
                </a:solidFill>
                <a:latin typeface="Courier New"/>
              </a:rPr>
              <a:t>() 	{</a:t>
            </a:r>
          </a:p>
          <a:p>
            <a:r>
              <a:rPr lang="de-DE" sz="1400" dirty="0" smtClean="0">
                <a:solidFill>
                  <a:srgbClr val="000000"/>
                </a:solidFill>
                <a:latin typeface="Courier New"/>
              </a:rPr>
              <a:t>            </a:t>
            </a:r>
            <a:r>
              <a:rPr lang="de-DE" sz="1400" dirty="0" err="1" smtClean="0">
                <a:solidFill>
                  <a:srgbClr val="7F0055"/>
                </a:solidFill>
                <a:latin typeface="Courier New"/>
              </a:rPr>
              <a:t>public</a:t>
            </a:r>
            <a:r>
              <a:rPr lang="de-DE" sz="1400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de-DE" sz="1400" dirty="0" err="1" smtClean="0">
                <a:solidFill>
                  <a:srgbClr val="7F0055"/>
                </a:solidFill>
                <a:latin typeface="Courier New"/>
              </a:rPr>
              <a:t>void</a:t>
            </a:r>
            <a:r>
              <a:rPr lang="de-DE" sz="1400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de-DE" sz="1400" dirty="0" err="1" smtClean="0">
                <a:solidFill>
                  <a:srgbClr val="000000"/>
                </a:solidFill>
                <a:latin typeface="Courier New"/>
              </a:rPr>
              <a:t>modifyText</a:t>
            </a:r>
            <a:r>
              <a:rPr lang="de-DE" sz="1400" dirty="0" smtClean="0">
                <a:solidFill>
                  <a:srgbClr val="000000"/>
                </a:solidFill>
                <a:latin typeface="Courier New"/>
              </a:rPr>
              <a:t>(</a:t>
            </a:r>
            <a:r>
              <a:rPr lang="de-DE" sz="1400" dirty="0" err="1" smtClean="0">
                <a:solidFill>
                  <a:srgbClr val="000000"/>
                </a:solidFill>
                <a:latin typeface="Courier New"/>
              </a:rPr>
              <a:t>ModifyEvent</a:t>
            </a:r>
            <a:r>
              <a:rPr lang="de-DE" sz="1400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de-DE" sz="1400" dirty="0" err="1" smtClean="0">
                <a:solidFill>
                  <a:srgbClr val="000000"/>
                </a:solidFill>
                <a:latin typeface="Courier New"/>
              </a:rPr>
              <a:t>aE</a:t>
            </a:r>
            <a:r>
              <a:rPr lang="de-DE" sz="1400" dirty="0" smtClean="0">
                <a:solidFill>
                  <a:srgbClr val="000000"/>
                </a:solidFill>
                <a:latin typeface="Courier New"/>
              </a:rPr>
              <a:t>) {</a:t>
            </a:r>
          </a:p>
          <a:p>
            <a:r>
              <a:rPr lang="de-DE" sz="1400" dirty="0" smtClean="0">
                <a:solidFill>
                  <a:srgbClr val="000000"/>
                </a:solidFill>
                <a:latin typeface="Courier New"/>
              </a:rPr>
              <a:t>                </a:t>
            </a:r>
            <a:r>
              <a:rPr lang="de-DE" sz="1400" b="1" dirty="0" err="1" smtClean="0">
                <a:solidFill>
                  <a:srgbClr val="000000"/>
                </a:solidFill>
                <a:latin typeface="Courier New"/>
              </a:rPr>
              <a:t>setPageComplete</a:t>
            </a:r>
            <a:r>
              <a:rPr lang="de-DE" sz="1400" dirty="0" smtClean="0">
                <a:solidFill>
                  <a:srgbClr val="000000"/>
                </a:solidFill>
                <a:latin typeface="Courier New"/>
              </a:rPr>
              <a:t>(</a:t>
            </a:r>
            <a:r>
              <a:rPr lang="de-DE" sz="1400" dirty="0" err="1" smtClean="0">
                <a:solidFill>
                  <a:srgbClr val="000000"/>
                </a:solidFill>
                <a:latin typeface="Courier New"/>
              </a:rPr>
              <a:t>validateMyPage</a:t>
            </a:r>
            <a:r>
              <a:rPr lang="de-DE" sz="1400" dirty="0" smtClean="0">
                <a:solidFill>
                  <a:srgbClr val="000000"/>
                </a:solidFill>
                <a:latin typeface="Courier New"/>
              </a:rPr>
              <a:t>());</a:t>
            </a:r>
          </a:p>
          <a:p>
            <a:r>
              <a:rPr lang="de-DE" sz="1400" dirty="0" smtClean="0">
                <a:solidFill>
                  <a:srgbClr val="000000"/>
                </a:solidFill>
                <a:latin typeface="Courier New"/>
              </a:rPr>
              <a:t>            }</a:t>
            </a:r>
          </a:p>
          <a:p>
            <a:r>
              <a:rPr lang="de-DE" sz="1400" dirty="0" smtClean="0">
                <a:solidFill>
                  <a:srgbClr val="000000"/>
                </a:solidFill>
                <a:latin typeface="Courier New"/>
              </a:rPr>
              <a:t>	};</a:t>
            </a:r>
          </a:p>
          <a:p>
            <a:r>
              <a:rPr lang="de-DE" sz="1400" dirty="0" smtClean="0">
                <a:solidFill>
                  <a:srgbClr val="000000"/>
                </a:solidFill>
                <a:latin typeface="Courier New"/>
              </a:rPr>
              <a:t>	</a:t>
            </a:r>
            <a:r>
              <a:rPr lang="de-DE" sz="1400" dirty="0" err="1" smtClean="0">
                <a:solidFill>
                  <a:srgbClr val="000000"/>
                </a:solidFill>
                <a:latin typeface="Courier New"/>
              </a:rPr>
              <a:t>myTextWidget.addModifyListener</a:t>
            </a:r>
            <a:r>
              <a:rPr lang="de-DE" sz="1400" dirty="0" smtClean="0">
                <a:solidFill>
                  <a:srgbClr val="000000"/>
                </a:solidFill>
                <a:latin typeface="Courier New"/>
              </a:rPr>
              <a:t>(</a:t>
            </a:r>
            <a:r>
              <a:rPr lang="de-DE" sz="1400" dirty="0" err="1" smtClean="0">
                <a:solidFill>
                  <a:srgbClr val="000000"/>
                </a:solidFill>
                <a:latin typeface="Courier New"/>
              </a:rPr>
              <a:t>modifyListener</a:t>
            </a:r>
            <a:r>
              <a:rPr lang="de-DE" sz="1400" dirty="0" smtClean="0">
                <a:solidFill>
                  <a:srgbClr val="000000"/>
                </a:solidFill>
                <a:latin typeface="Courier New"/>
              </a:rPr>
              <a:t>);</a:t>
            </a:r>
          </a:p>
          <a:p>
            <a:r>
              <a:rPr lang="de-DE" sz="1400" dirty="0" smtClean="0">
                <a:solidFill>
                  <a:srgbClr val="000000"/>
                </a:solidFill>
                <a:latin typeface="Courier New"/>
              </a:rPr>
              <a:t>	…</a:t>
            </a:r>
            <a:endParaRPr lang="en-US" sz="1400" dirty="0" smtClean="0">
              <a:solidFill>
                <a:srgbClr val="000000"/>
              </a:solidFill>
              <a:latin typeface="Courier New"/>
            </a:endParaRPr>
          </a:p>
          <a:p>
            <a:r>
              <a:rPr lang="en-US" sz="1400" dirty="0" smtClean="0">
                <a:solidFill>
                  <a:srgbClr val="000000"/>
                </a:solidFill>
                <a:latin typeface="Courier New"/>
              </a:rPr>
              <a:t>}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noProof="0" dirty="0" smtClean="0"/>
              <a:t>Validation Errors can be indicated to the framework by calling </a:t>
            </a:r>
            <a:r>
              <a:rPr lang="en-US" noProof="0" dirty="0" err="1" smtClean="0">
                <a:latin typeface="Courier New" pitchFamily="49" charset="0"/>
                <a:cs typeface="Courier New" pitchFamily="49" charset="0"/>
              </a:rPr>
              <a:t>setErrorMessage</a:t>
            </a:r>
            <a:r>
              <a:rPr lang="en-US" noProof="0" dirty="0" smtClean="0">
                <a:latin typeface="Courier New" pitchFamily="49" charset="0"/>
                <a:cs typeface="Courier New" pitchFamily="49" charset="0"/>
              </a:rPr>
              <a:t>(String</a:t>
            </a:r>
            <a:r>
              <a:rPr lang="en-US" noProof="0" dirty="0" smtClean="0"/>
              <a:t> </a:t>
            </a:r>
            <a:r>
              <a:rPr lang="en-US" noProof="0" dirty="0" err="1" smtClean="0">
                <a:latin typeface="Courier New" pitchFamily="49" charset="0"/>
                <a:cs typeface="Courier New" pitchFamily="49" charset="0"/>
              </a:rPr>
              <a:t>errorMessage</a:t>
            </a:r>
            <a:r>
              <a:rPr lang="en-US" noProof="0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noProof="0" dirty="0" smtClean="0"/>
              <a:t>:</a:t>
            </a:r>
          </a:p>
          <a:p>
            <a:endParaRPr lang="en-US" noProof="0" dirty="0" smtClean="0"/>
          </a:p>
          <a:p>
            <a:endParaRPr lang="en-US" noProof="0" dirty="0" smtClean="0"/>
          </a:p>
          <a:p>
            <a:endParaRPr lang="en-US" noProof="0" dirty="0" smtClean="0"/>
          </a:p>
          <a:p>
            <a:endParaRPr lang="en-US" noProof="0" dirty="0" smtClean="0"/>
          </a:p>
          <a:p>
            <a:endParaRPr lang="en-US" noProof="0" dirty="0" smtClean="0"/>
          </a:p>
          <a:p>
            <a:endParaRPr lang="en-US" noProof="0" dirty="0" smtClean="0"/>
          </a:p>
          <a:p>
            <a:r>
              <a:rPr lang="en-US" noProof="0" dirty="0" smtClean="0"/>
              <a:t>The error messages will be shown in the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WizardDialog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E64C7A-B923-420E-A18C-3EBD0469DC1F}" type="slidenum">
              <a:rPr lang="de-DE" smtClean="0"/>
              <a:pPr/>
              <a:t>51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Wizard</a:t>
            </a:r>
            <a:r>
              <a:rPr lang="en-US" b="1" noProof="0" dirty="0" smtClean="0"/>
              <a:t> </a:t>
            </a:r>
            <a:r>
              <a:rPr lang="en-US" dirty="0" smtClean="0"/>
              <a:t>P</a:t>
            </a:r>
            <a:r>
              <a:rPr lang="en-US" noProof="0" dirty="0" smtClean="0"/>
              <a:t>age III</a:t>
            </a:r>
            <a:endParaRPr lang="en-US" noProof="0" dirty="0"/>
          </a:p>
        </p:txBody>
      </p:sp>
      <p:sp>
        <p:nvSpPr>
          <p:cNvPr id="5" name="Textfeld 4"/>
          <p:cNvSpPr txBox="1"/>
          <p:nvPr/>
        </p:nvSpPr>
        <p:spPr>
          <a:xfrm>
            <a:off x="890115" y="2137933"/>
            <a:ext cx="7381429" cy="224676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7F0055"/>
                </a:solidFill>
                <a:latin typeface="Courier New"/>
              </a:rPr>
              <a:t>protected </a:t>
            </a:r>
            <a:r>
              <a:rPr lang="en-US" sz="1400" dirty="0" err="1" smtClean="0">
                <a:solidFill>
                  <a:srgbClr val="7F0055"/>
                </a:solidFill>
                <a:latin typeface="Courier New"/>
              </a:rPr>
              <a:t>boolean</a:t>
            </a:r>
            <a:r>
              <a:rPr lang="en-US" sz="1400" dirty="0" smtClean="0">
                <a:solidFill>
                  <a:srgbClr val="7F0055"/>
                </a:solidFill>
                <a:latin typeface="Courier New"/>
              </a:rPr>
              <a:t> </a:t>
            </a:r>
            <a:r>
              <a:rPr lang="en-US" sz="1400" dirty="0" err="1" smtClean="0">
                <a:solidFill>
                  <a:srgbClr val="000000"/>
                </a:solidFill>
                <a:latin typeface="Courier New"/>
              </a:rPr>
              <a:t>validateMyPage</a:t>
            </a:r>
            <a:r>
              <a:rPr lang="en-US" sz="1400" dirty="0" smtClean="0">
                <a:solidFill>
                  <a:srgbClr val="000000"/>
                </a:solidFill>
                <a:latin typeface="Courier New"/>
              </a:rPr>
              <a:t>() {</a:t>
            </a:r>
          </a:p>
          <a:p>
            <a:r>
              <a:rPr lang="de-DE" sz="1400" dirty="0" smtClean="0">
                <a:solidFill>
                  <a:srgbClr val="7F0055"/>
                </a:solidFill>
                <a:latin typeface="Courier New"/>
              </a:rPr>
              <a:t>	final </a:t>
            </a:r>
            <a:r>
              <a:rPr lang="de-DE" sz="1400" dirty="0" err="1" smtClean="0">
                <a:solidFill>
                  <a:srgbClr val="7F0055"/>
                </a:solidFill>
                <a:latin typeface="Courier New"/>
              </a:rPr>
              <a:t>boolean</a:t>
            </a:r>
            <a:r>
              <a:rPr lang="de-DE" sz="1400" dirty="0" smtClean="0">
                <a:solidFill>
                  <a:srgbClr val="7F0055"/>
                </a:solidFill>
                <a:latin typeface="Courier New"/>
              </a:rPr>
              <a:t> </a:t>
            </a:r>
            <a:r>
              <a:rPr lang="de-DE" sz="1400" dirty="0" err="1" smtClean="0">
                <a:solidFill>
                  <a:srgbClr val="000000"/>
                </a:solidFill>
                <a:latin typeface="Courier New"/>
              </a:rPr>
              <a:t>isComplete</a:t>
            </a:r>
            <a:r>
              <a:rPr lang="de-DE" sz="1400" dirty="0" smtClean="0">
                <a:solidFill>
                  <a:srgbClr val="000000"/>
                </a:solidFill>
                <a:latin typeface="Courier New"/>
              </a:rPr>
              <a:t> = … // </a:t>
            </a:r>
            <a:r>
              <a:rPr lang="de-DE" sz="1400" dirty="0" err="1" smtClean="0">
                <a:solidFill>
                  <a:srgbClr val="000000"/>
                </a:solidFill>
                <a:latin typeface="Courier New"/>
              </a:rPr>
              <a:t>your</a:t>
            </a:r>
            <a:r>
              <a:rPr lang="de-DE" sz="1400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de-DE" sz="1400" dirty="0" err="1" smtClean="0">
                <a:solidFill>
                  <a:srgbClr val="000000"/>
                </a:solidFill>
                <a:latin typeface="Courier New"/>
              </a:rPr>
              <a:t>input</a:t>
            </a:r>
            <a:r>
              <a:rPr lang="de-DE" sz="1400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de-DE" sz="1400" dirty="0" err="1" smtClean="0">
                <a:solidFill>
                  <a:srgbClr val="000000"/>
                </a:solidFill>
                <a:latin typeface="Courier New"/>
              </a:rPr>
              <a:t>validation</a:t>
            </a:r>
            <a:r>
              <a:rPr lang="de-DE" sz="1400" dirty="0" smtClean="0">
                <a:solidFill>
                  <a:srgbClr val="7F0055"/>
                </a:solidFill>
                <a:latin typeface="Courier New"/>
              </a:rPr>
              <a:t> </a:t>
            </a:r>
            <a:r>
              <a:rPr lang="de-DE" sz="1400" dirty="0" err="1" smtClean="0">
                <a:solidFill>
                  <a:srgbClr val="000000"/>
                </a:solidFill>
                <a:latin typeface="Courier New"/>
              </a:rPr>
              <a:t>here</a:t>
            </a:r>
            <a:endParaRPr lang="de-DE" sz="1400" dirty="0" smtClean="0">
              <a:solidFill>
                <a:srgbClr val="000000"/>
              </a:solidFill>
              <a:latin typeface="Courier New"/>
            </a:endParaRPr>
          </a:p>
          <a:p>
            <a:endParaRPr lang="de-DE" sz="1400" dirty="0" smtClean="0">
              <a:solidFill>
                <a:srgbClr val="000000"/>
              </a:solidFill>
              <a:latin typeface="Courier New"/>
            </a:endParaRPr>
          </a:p>
          <a:p>
            <a:r>
              <a:rPr lang="de-DE" sz="1400" dirty="0" smtClean="0">
                <a:solidFill>
                  <a:srgbClr val="000000"/>
                </a:solidFill>
                <a:latin typeface="Courier New"/>
              </a:rPr>
              <a:t>	</a:t>
            </a:r>
            <a:r>
              <a:rPr lang="de-DE" sz="1400" dirty="0" err="1" smtClean="0">
                <a:solidFill>
                  <a:srgbClr val="7F0055"/>
                </a:solidFill>
                <a:latin typeface="Courier New"/>
              </a:rPr>
              <a:t>if</a:t>
            </a:r>
            <a:r>
              <a:rPr lang="de-DE" sz="1400" dirty="0" smtClean="0">
                <a:solidFill>
                  <a:srgbClr val="000000"/>
                </a:solidFill>
                <a:latin typeface="Courier New"/>
              </a:rPr>
              <a:t>(!</a:t>
            </a:r>
            <a:r>
              <a:rPr lang="de-DE" sz="1400" dirty="0" err="1" smtClean="0">
                <a:solidFill>
                  <a:srgbClr val="000000"/>
                </a:solidFill>
                <a:latin typeface="Courier New"/>
              </a:rPr>
              <a:t>isComplete</a:t>
            </a:r>
            <a:r>
              <a:rPr lang="de-DE" sz="1400" dirty="0" smtClean="0">
                <a:solidFill>
                  <a:srgbClr val="000000"/>
                </a:solidFill>
                <a:latin typeface="Courier New"/>
              </a:rPr>
              <a:t>)</a:t>
            </a:r>
          </a:p>
          <a:p>
            <a:r>
              <a:rPr lang="de-DE" sz="1400" dirty="0" smtClean="0">
                <a:solidFill>
                  <a:srgbClr val="000000"/>
                </a:solidFill>
                <a:latin typeface="Courier New"/>
              </a:rPr>
              <a:t>	   </a:t>
            </a:r>
            <a:r>
              <a:rPr lang="de-DE" sz="1400" b="1" dirty="0" err="1" smtClean="0">
                <a:solidFill>
                  <a:srgbClr val="000000"/>
                </a:solidFill>
                <a:latin typeface="Courier New"/>
              </a:rPr>
              <a:t>setErrorMessage</a:t>
            </a:r>
            <a:r>
              <a:rPr lang="de-DE" sz="1400" dirty="0" smtClean="0">
                <a:solidFill>
                  <a:srgbClr val="000000"/>
                </a:solidFill>
                <a:latin typeface="Courier New"/>
              </a:rPr>
              <a:t>(„</a:t>
            </a:r>
            <a:r>
              <a:rPr lang="de-DE" sz="1400" dirty="0" err="1" smtClean="0">
                <a:solidFill>
                  <a:srgbClr val="000000"/>
                </a:solidFill>
                <a:latin typeface="Courier New"/>
              </a:rPr>
              <a:t>Please</a:t>
            </a:r>
            <a:r>
              <a:rPr lang="de-DE" sz="1400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de-DE" sz="1400" dirty="0" err="1" smtClean="0">
                <a:solidFill>
                  <a:srgbClr val="000000"/>
                </a:solidFill>
                <a:latin typeface="Courier New"/>
              </a:rPr>
              <a:t>provide</a:t>
            </a:r>
            <a:r>
              <a:rPr lang="de-DE" sz="1400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de-DE" sz="1400" dirty="0" err="1" smtClean="0">
                <a:solidFill>
                  <a:srgbClr val="000000"/>
                </a:solidFill>
                <a:latin typeface="Courier New"/>
              </a:rPr>
              <a:t>more</a:t>
            </a:r>
            <a:r>
              <a:rPr lang="de-DE" sz="1400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de-DE" sz="1400" dirty="0" err="1" smtClean="0">
                <a:solidFill>
                  <a:srgbClr val="000000"/>
                </a:solidFill>
                <a:latin typeface="Courier New"/>
              </a:rPr>
              <a:t>data</a:t>
            </a:r>
            <a:r>
              <a:rPr lang="de-DE" sz="1400" dirty="0" smtClean="0">
                <a:solidFill>
                  <a:srgbClr val="000000"/>
                </a:solidFill>
                <a:latin typeface="Courier New"/>
              </a:rPr>
              <a:t>!“);</a:t>
            </a:r>
          </a:p>
          <a:p>
            <a:r>
              <a:rPr lang="de-DE" sz="1400" dirty="0" smtClean="0">
                <a:solidFill>
                  <a:srgbClr val="000000"/>
                </a:solidFill>
                <a:latin typeface="Courier New"/>
              </a:rPr>
              <a:t>	</a:t>
            </a:r>
            <a:r>
              <a:rPr lang="de-DE" sz="1400" dirty="0" err="1" smtClean="0">
                <a:solidFill>
                  <a:srgbClr val="7F0055"/>
                </a:solidFill>
                <a:latin typeface="Courier New"/>
              </a:rPr>
              <a:t>else</a:t>
            </a:r>
            <a:endParaRPr lang="de-DE" sz="1400" dirty="0" smtClean="0">
              <a:solidFill>
                <a:srgbClr val="7F0055"/>
              </a:solidFill>
              <a:latin typeface="Courier New"/>
            </a:endParaRPr>
          </a:p>
          <a:p>
            <a:r>
              <a:rPr lang="de-DE" sz="1400" dirty="0" smtClean="0">
                <a:solidFill>
                  <a:srgbClr val="000000"/>
                </a:solidFill>
                <a:latin typeface="Courier New"/>
              </a:rPr>
              <a:t>	   </a:t>
            </a:r>
            <a:r>
              <a:rPr lang="de-DE" sz="1400" b="1" dirty="0" err="1" smtClean="0">
                <a:solidFill>
                  <a:srgbClr val="000000"/>
                </a:solidFill>
                <a:latin typeface="Courier New"/>
              </a:rPr>
              <a:t>setErrorMessage</a:t>
            </a:r>
            <a:r>
              <a:rPr lang="de-DE" sz="1400" dirty="0" smtClean="0">
                <a:solidFill>
                  <a:srgbClr val="000000"/>
                </a:solidFill>
                <a:latin typeface="Courier New"/>
              </a:rPr>
              <a:t>(null);</a:t>
            </a:r>
          </a:p>
          <a:p>
            <a:endParaRPr lang="de-DE" sz="1400" dirty="0" smtClean="0">
              <a:solidFill>
                <a:srgbClr val="000000"/>
              </a:solidFill>
              <a:latin typeface="Courier New"/>
            </a:endParaRPr>
          </a:p>
          <a:p>
            <a:r>
              <a:rPr lang="de-DE" sz="1400" dirty="0" smtClean="0">
                <a:solidFill>
                  <a:srgbClr val="000000"/>
                </a:solidFill>
                <a:latin typeface="Courier New"/>
              </a:rPr>
              <a:t>	</a:t>
            </a:r>
            <a:r>
              <a:rPr lang="de-DE" sz="1400" dirty="0" err="1" smtClean="0">
                <a:solidFill>
                  <a:srgbClr val="7F0055"/>
                </a:solidFill>
                <a:latin typeface="Courier New"/>
              </a:rPr>
              <a:t>return</a:t>
            </a:r>
            <a:r>
              <a:rPr lang="de-DE" sz="1400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de-DE" sz="1400" dirty="0" err="1" smtClean="0">
                <a:solidFill>
                  <a:srgbClr val="000000"/>
                </a:solidFill>
                <a:latin typeface="Courier New"/>
              </a:rPr>
              <a:t>isComplete</a:t>
            </a:r>
            <a:r>
              <a:rPr lang="de-DE" sz="1400" dirty="0" smtClean="0">
                <a:solidFill>
                  <a:srgbClr val="000000"/>
                </a:solidFill>
                <a:latin typeface="Courier New"/>
              </a:rPr>
              <a:t>;</a:t>
            </a:r>
          </a:p>
          <a:p>
            <a:r>
              <a:rPr lang="en-US" sz="1400" dirty="0" smtClean="0">
                <a:solidFill>
                  <a:srgbClr val="000000"/>
                </a:solidFill>
                <a:latin typeface="Courier New"/>
              </a:rPr>
              <a:t>}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 smtClean="0"/>
              <a:t>The workbench defines three wizard related extension points:</a:t>
            </a:r>
          </a:p>
          <a:p>
            <a:pPr lvl="1"/>
            <a:r>
              <a:rPr lang="en-US" sz="2000" noProof="0" dirty="0" err="1" smtClean="0">
                <a:latin typeface="Courier New" pitchFamily="49" charset="0"/>
                <a:cs typeface="Courier New" pitchFamily="49" charset="0"/>
              </a:rPr>
              <a:t>org.eclipse.ui.newWizards</a:t>
            </a:r>
            <a:endParaRPr lang="en-US" sz="2000" noProof="0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sz="2000" noProof="0" dirty="0" err="1" smtClean="0">
                <a:latin typeface="Courier New" pitchFamily="49" charset="0"/>
                <a:cs typeface="Courier New" pitchFamily="49" charset="0"/>
              </a:rPr>
              <a:t>org.eclipse.ui.importWizards</a:t>
            </a:r>
            <a:endParaRPr lang="en-US" sz="2000" noProof="0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sz="2000" noProof="0" dirty="0" err="1" smtClean="0">
                <a:latin typeface="Courier New" pitchFamily="49" charset="0"/>
                <a:cs typeface="Courier New" pitchFamily="49" charset="0"/>
              </a:rPr>
              <a:t>org.eclipse.ui.exportWizards</a:t>
            </a:r>
            <a:endParaRPr lang="en-US" sz="2000" noProof="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noProof="0" dirty="0" smtClean="0"/>
              <a:t>You can contribute to these extension points and define your own wizard based operations for new, import and export functionality</a:t>
            </a:r>
          </a:p>
          <a:p>
            <a:r>
              <a:rPr lang="en-US" noProof="0" dirty="0" smtClean="0"/>
              <a:t>If you contribute a wizard you need to provide your wizard implementation class</a:t>
            </a:r>
          </a:p>
          <a:p>
            <a:r>
              <a:rPr lang="en-US" noProof="0" dirty="0" smtClean="0"/>
              <a:t>The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WizardDialog</a:t>
            </a:r>
            <a:r>
              <a:rPr lang="en-US" noProof="0" dirty="0" smtClean="0"/>
              <a:t> itself is instantiated by the workbench</a:t>
            </a:r>
            <a:endParaRPr lang="en-US" noProof="0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E64C7A-B923-420E-A18C-3EBD0469DC1F}" type="slidenum">
              <a:rPr lang="de-DE" smtClean="0"/>
              <a:pPr/>
              <a:t>52</a:t>
            </a:fld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Workbench Wizard Extension Points</a:t>
            </a:r>
            <a:endParaRPr lang="en-US" noProof="0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nhaltsplatzhalter 11" descr="NewWizard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581025" y="1432719"/>
            <a:ext cx="7981950" cy="4352925"/>
          </a:xfrm>
        </p:spPr>
      </p:pic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E64C7A-B923-420E-A18C-3EBD0469DC1F}" type="slidenum">
              <a:rPr lang="de-DE" smtClean="0"/>
              <a:pPr/>
              <a:t>53</a:t>
            </a:fld>
            <a:endParaRPr lang="de-DE" dirty="0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org.eclipse.ui.newWizards</a:t>
            </a:r>
            <a:endParaRPr lang="en-US" noProof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noProof="0" smtClean="0"/>
              <a:t>Add the workbench’s "New" command to the main menu and the toolbar of your application:</a:t>
            </a:r>
          </a:p>
          <a:p>
            <a:pPr lvl="1"/>
            <a:r>
              <a:rPr lang="en-US" sz="2000" noProof="0" smtClean="0"/>
              <a:t>Use </a:t>
            </a:r>
            <a:r>
              <a:rPr lang="en-US" sz="2000" noProof="0" smtClean="0">
                <a:latin typeface="Courier New" pitchFamily="49" charset="0"/>
                <a:cs typeface="Courier New" pitchFamily="49" charset="0"/>
              </a:rPr>
              <a:t>org.eclipse.ui.menu</a:t>
            </a:r>
            <a:r>
              <a:rPr lang="en-US" sz="2000" noProof="0" smtClean="0"/>
              <a:t> extension point for declarative placement</a:t>
            </a:r>
          </a:p>
          <a:p>
            <a:pPr lvl="1"/>
            <a:r>
              <a:rPr lang="en-US" sz="2000" noProof="0" smtClean="0"/>
              <a:t>Command id: </a:t>
            </a:r>
            <a:r>
              <a:rPr lang="en-US" sz="2000" noProof="0" smtClean="0">
                <a:latin typeface="Courier New" pitchFamily="49" charset="0"/>
                <a:cs typeface="Courier New" pitchFamily="49" charset="0"/>
              </a:rPr>
              <a:t>org.eclipse.ui.newWizard</a:t>
            </a:r>
          </a:p>
          <a:p>
            <a:r>
              <a:rPr lang="en-US" noProof="0" smtClean="0"/>
              <a:t>Add an extension to </a:t>
            </a:r>
            <a:r>
              <a:rPr lang="en-US" noProof="0" smtClean="0">
                <a:latin typeface="Courier New" pitchFamily="49" charset="0"/>
                <a:cs typeface="Courier New" pitchFamily="49" charset="0"/>
              </a:rPr>
              <a:t>org.eclipse.ui.newWizards</a:t>
            </a:r>
            <a:r>
              <a:rPr lang="en-US" noProof="0" smtClean="0"/>
              <a:t> and contribute your wizard</a:t>
            </a:r>
          </a:p>
          <a:p>
            <a:r>
              <a:rPr lang="en-US" noProof="0" smtClean="0"/>
              <a:t>Use the extension editor to create a class for your wizard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E64C7A-B923-420E-A18C-3EBD0469DC1F}" type="slidenum">
              <a:rPr lang="de-DE" smtClean="0"/>
              <a:pPr/>
              <a:t>54</a:t>
            </a:fld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Lab tasks I</a:t>
            </a:r>
            <a:endParaRPr lang="en-US" noProof="0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noProof="0" dirty="0" smtClean="0"/>
              <a:t>Create a wizard page class extending </a:t>
            </a:r>
            <a:r>
              <a:rPr lang="en-US" noProof="0" dirty="0" err="1" smtClean="0">
                <a:latin typeface="Courier New" pitchFamily="49" charset="0"/>
                <a:cs typeface="Courier New" pitchFamily="49" charset="0"/>
              </a:rPr>
              <a:t>org.eclipse.jface</a:t>
            </a:r>
            <a:r>
              <a:rPr lang="en-US" noProof="0" dirty="0" smtClean="0">
                <a:latin typeface="Courier New" pitchFamily="49" charset="0"/>
                <a:cs typeface="Courier New" pitchFamily="49" charset="0"/>
              </a:rPr>
              <a:t>. </a:t>
            </a:r>
            <a:r>
              <a:rPr lang="en-US" noProof="0" dirty="0" err="1" smtClean="0">
                <a:latin typeface="Courier New" pitchFamily="49" charset="0"/>
                <a:cs typeface="Courier New" pitchFamily="49" charset="0"/>
              </a:rPr>
              <a:t>wizard.WizardPage</a:t>
            </a:r>
            <a:r>
              <a:rPr lang="en-US" noProof="0" dirty="0" smtClean="0"/>
              <a:t> and add it to your wizard</a:t>
            </a:r>
          </a:p>
          <a:p>
            <a:r>
              <a:rPr lang="en-US" noProof="0" dirty="0" smtClean="0"/>
              <a:t>Add widgets to your page in order to gather the user‘s input</a:t>
            </a:r>
          </a:p>
          <a:p>
            <a:r>
              <a:rPr lang="en-US" noProof="0" dirty="0" smtClean="0"/>
              <a:t>Implement the </a:t>
            </a:r>
            <a:r>
              <a:rPr lang="en-US" noProof="0" dirty="0" err="1" smtClean="0">
                <a:latin typeface="Courier New" pitchFamily="49" charset="0"/>
                <a:cs typeface="Courier New" pitchFamily="49" charset="0"/>
              </a:rPr>
              <a:t>performFinish</a:t>
            </a:r>
            <a:r>
              <a:rPr lang="en-US" noProof="0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noProof="0" dirty="0" smtClean="0"/>
              <a:t> method of your wizard</a:t>
            </a:r>
          </a:p>
          <a:p>
            <a:pPr lvl="1"/>
            <a:r>
              <a:rPr lang="en-US" noProof="0" dirty="0" smtClean="0"/>
              <a:t>Retrieve the data entered on the page</a:t>
            </a:r>
          </a:p>
          <a:p>
            <a:pPr lvl="1"/>
            <a:r>
              <a:rPr lang="en-US" noProof="0" dirty="0" smtClean="0"/>
              <a:t>Create a new contact by calling </a:t>
            </a:r>
            <a:r>
              <a:rPr lang="en-US" noProof="0" dirty="0" err="1" smtClean="0">
                <a:latin typeface="Courier New" pitchFamily="49" charset="0"/>
                <a:cs typeface="Courier New" pitchFamily="49" charset="0"/>
              </a:rPr>
              <a:t>addContact</a:t>
            </a:r>
            <a:r>
              <a:rPr lang="en-US" noProof="0" dirty="0" smtClean="0">
                <a:latin typeface="Courier New" pitchFamily="49" charset="0"/>
                <a:cs typeface="Courier New" pitchFamily="49" charset="0"/>
              </a:rPr>
              <a:t>(Contact)</a:t>
            </a:r>
            <a:r>
              <a:rPr lang="en-US" noProof="0" dirty="0" smtClean="0"/>
              <a:t>of the </a:t>
            </a:r>
            <a:r>
              <a:rPr lang="en-US" noProof="0" dirty="0" err="1" smtClean="0">
                <a:latin typeface="Courier New" pitchFamily="49" charset="0"/>
                <a:cs typeface="Courier New" pitchFamily="49" charset="0"/>
              </a:rPr>
              <a:t>ContactsRepository</a:t>
            </a:r>
            <a:endParaRPr lang="en-US" noProof="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noProof="0" dirty="0" smtClean="0"/>
              <a:t>Make your </a:t>
            </a:r>
            <a:r>
              <a:rPr lang="en-US" noProof="0" dirty="0" err="1" smtClean="0">
                <a:latin typeface="Courier New" pitchFamily="49" charset="0"/>
                <a:cs typeface="Courier New" pitchFamily="49" charset="0"/>
              </a:rPr>
              <a:t>WizardPage</a:t>
            </a:r>
            <a:r>
              <a:rPr lang="en-US" noProof="0" dirty="0" smtClean="0"/>
              <a:t> react if data is invalid:</a:t>
            </a:r>
          </a:p>
          <a:p>
            <a:pPr lvl="1"/>
            <a:r>
              <a:rPr lang="en-US" noProof="0" dirty="0" smtClean="0"/>
              <a:t>Warn the user with a message and prevent the wizard from being finished.</a:t>
            </a:r>
            <a:endParaRPr lang="en-US" noProof="0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E64C7A-B923-420E-A18C-3EBD0469DC1F}" type="slidenum">
              <a:rPr lang="de-DE" smtClean="0"/>
              <a:pPr/>
              <a:t>55</a:t>
            </a:fld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Lab tasks II</a:t>
            </a:r>
            <a:endParaRPr lang="en-US" noProof="0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bgerundetes Rechteck 8"/>
          <p:cNvSpPr/>
          <p:nvPr/>
        </p:nvSpPr>
        <p:spPr>
          <a:xfrm>
            <a:off x="428596" y="3439874"/>
            <a:ext cx="4126626" cy="35719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Agenda</a:t>
            </a:r>
            <a:endParaRPr lang="en-US" noProof="0"/>
          </a:p>
        </p:txBody>
      </p:sp>
      <p:sp>
        <p:nvSpPr>
          <p:cNvPr id="6" name="Inhaltsplatzhalter 5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Introduction</a:t>
            </a:r>
          </a:p>
          <a:p>
            <a:r>
              <a:rPr lang="en-US" dirty="0" smtClean="0"/>
              <a:t>Plug-in philosophy</a:t>
            </a:r>
          </a:p>
          <a:p>
            <a:r>
              <a:rPr lang="en-US" dirty="0" smtClean="0"/>
              <a:t>Jobs</a:t>
            </a:r>
          </a:p>
          <a:p>
            <a:r>
              <a:rPr lang="en-US" dirty="0" smtClean="0"/>
              <a:t>Adapters</a:t>
            </a:r>
          </a:p>
          <a:p>
            <a:r>
              <a:rPr lang="en-US" dirty="0" err="1" smtClean="0"/>
              <a:t>JFace</a:t>
            </a:r>
            <a:r>
              <a:rPr lang="en-US" dirty="0" smtClean="0"/>
              <a:t> Wizards</a:t>
            </a:r>
          </a:p>
          <a:p>
            <a:r>
              <a:rPr lang="en-US" dirty="0" smtClean="0"/>
              <a:t>Data Binding</a:t>
            </a:r>
          </a:p>
          <a:p>
            <a:r>
              <a:rPr lang="en-US" dirty="0" smtClean="0"/>
              <a:t>Virtual Trees and Tables</a:t>
            </a:r>
          </a:p>
          <a:p>
            <a:r>
              <a:rPr lang="en-US" dirty="0" smtClean="0"/>
              <a:t>Defining Extension Points</a:t>
            </a:r>
          </a:p>
          <a:p>
            <a:r>
              <a:rPr lang="en-US" dirty="0" smtClean="0"/>
              <a:t>Customizing the Look and Feel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E64C7A-B923-420E-A18C-3EBD0469DC1F}" type="slidenum">
              <a:rPr lang="en-US" smtClean="0"/>
              <a:pPr/>
              <a:t>56</a:t>
            </a:fld>
            <a:endParaRPr lang="en-US"/>
          </a:p>
        </p:txBody>
      </p:sp>
      <p:sp>
        <p:nvSpPr>
          <p:cNvPr id="7" name="Inhaltsplatzhalter 6"/>
          <p:cNvSpPr>
            <a:spLocks noGrp="1"/>
          </p:cNvSpPr>
          <p:nvPr>
            <p:ph sz="half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Help System</a:t>
            </a:r>
            <a:endParaRPr lang="en-US" dirty="0"/>
          </a:p>
          <a:p>
            <a:r>
              <a:rPr lang="en-US" dirty="0" smtClean="0"/>
              <a:t>p2 - Provisioning and Update</a:t>
            </a:r>
            <a:endParaRPr lang="en-US" dirty="0"/>
          </a:p>
          <a:p>
            <a:r>
              <a:rPr lang="en-US" dirty="0" smtClean="0"/>
              <a:t>Headless build</a:t>
            </a:r>
          </a:p>
          <a:p>
            <a:r>
              <a:rPr lang="en-US" dirty="0" smtClean="0"/>
              <a:t>Wrap-up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 smtClean="0"/>
              <a:t>Data Binding allows you to bind and synchronize arbitrary values</a:t>
            </a:r>
          </a:p>
          <a:p>
            <a:r>
              <a:rPr lang="en-US" noProof="0" dirty="0" smtClean="0"/>
              <a:t>This functionality </a:t>
            </a:r>
            <a:r>
              <a:rPr lang="en-US" dirty="0" smtClean="0"/>
              <a:t>is p</a:t>
            </a:r>
            <a:r>
              <a:rPr lang="en-US" noProof="0" dirty="0" err="1" smtClean="0"/>
              <a:t>rovided</a:t>
            </a:r>
            <a:r>
              <a:rPr lang="en-US" noProof="0" dirty="0" smtClean="0"/>
              <a:t> by three Plug-ins: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org.eclipse.core.databinding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org.eclipse.core.databinding.beans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org.eclipse.jface.databinding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They are included in RCP since version 3.3</a:t>
            </a:r>
          </a:p>
          <a:p>
            <a:r>
              <a:rPr lang="en-US" dirty="0" smtClean="0"/>
              <a:t>Improvements in 3.4 and 3.5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E64C7A-B923-420E-A18C-3EBD0469DC1F}" type="slidenum">
              <a:rPr lang="de-DE" smtClean="0"/>
              <a:pPr/>
              <a:t>57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Data Binding</a:t>
            </a:r>
            <a:endParaRPr lang="en-US" noProof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 smtClean="0"/>
              <a:t>A value is represented by </a:t>
            </a:r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IObservableValue</a:t>
            </a:r>
            <a:r>
              <a:rPr lang="en-US" noProof="0" dirty="0" smtClean="0"/>
              <a:t>. </a:t>
            </a:r>
            <a:br>
              <a:rPr lang="en-US" noProof="0" dirty="0" smtClean="0"/>
            </a:br>
            <a:r>
              <a:rPr lang="en-US" noProof="0" dirty="0" smtClean="0"/>
              <a:t>An </a:t>
            </a:r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IObservable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-Value</a:t>
            </a:r>
            <a:r>
              <a:rPr lang="en-US" noProof="0" dirty="0" smtClean="0"/>
              <a:t> object provides an API for</a:t>
            </a:r>
          </a:p>
          <a:p>
            <a:pPr lvl="1"/>
            <a:r>
              <a:rPr lang="en-US" noProof="0" dirty="0" smtClean="0"/>
              <a:t>Returning its value: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getValue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 lvl="1"/>
            <a:r>
              <a:rPr lang="en-US" noProof="0" dirty="0" smtClean="0"/>
              <a:t>Setting  a value: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setValue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(Object)</a:t>
            </a:r>
          </a:p>
          <a:p>
            <a:pPr lvl="1"/>
            <a:r>
              <a:rPr lang="en-US" noProof="0" dirty="0" smtClean="0"/>
              <a:t>Observing a value: </a:t>
            </a:r>
            <a:br>
              <a:rPr lang="en-US" noProof="0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addValueChangeListener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IValueChangeListener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removeValueChangeListener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IValueChange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-Listener)</a:t>
            </a:r>
          </a:p>
          <a:p>
            <a:r>
              <a:rPr lang="en-US" noProof="0" dirty="0" smtClean="0"/>
              <a:t>For common cases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IObservableValue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/>
              <a:t>implementations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noProof="0" dirty="0" smtClean="0"/>
              <a:t>are created using observable factory classes</a:t>
            </a:r>
          </a:p>
          <a:p>
            <a:pPr lvl="1"/>
            <a:r>
              <a:rPr lang="en-US" noProof="0" dirty="0" smtClean="0"/>
              <a:t>For SWT widgets: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SWTObservables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noProof="0" dirty="0" smtClean="0"/>
              <a:t>For Java Beans with </a:t>
            </a:r>
            <a:r>
              <a:rPr lang="en-US" dirty="0" err="1" smtClean="0"/>
              <a:t>PropertyChangeSupport: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BeansObservables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sz="2000" dirty="0" smtClean="0"/>
              <a:t>For regular Java Objects: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PojoObservables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 </a:t>
            </a:r>
            <a:endParaRPr lang="en-US" sz="18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E64C7A-B923-420E-A18C-3EBD0469DC1F}" type="slidenum">
              <a:rPr lang="de-DE" smtClean="0"/>
              <a:pPr/>
              <a:t>58</a:t>
            </a:fld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Observable values</a:t>
            </a:r>
            <a:endParaRPr lang="en-US" noProof="0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 smtClean="0"/>
              <a:t>Observing different properties of a SWT widget, e.g.</a:t>
            </a:r>
          </a:p>
          <a:p>
            <a:pPr lvl="1"/>
            <a:r>
              <a:rPr lang="en-US" sz="2000" dirty="0" smtClean="0"/>
              <a:t>Text:</a:t>
            </a:r>
            <a:r>
              <a:rPr lang="en-US" noProof="0" dirty="0" smtClean="0">
                <a:latin typeface="Courier New"/>
                <a:cs typeface="Courier New"/>
              </a:rPr>
              <a:t> </a:t>
            </a:r>
            <a:r>
              <a:rPr lang="en-US" dirty="0" err="1" smtClean="0">
                <a:latin typeface="Courier New"/>
                <a:cs typeface="Courier New"/>
              </a:rPr>
              <a:t>SWTObservables.observeText</a:t>
            </a:r>
            <a:r>
              <a:rPr lang="en-US" dirty="0" smtClean="0">
                <a:latin typeface="Courier New"/>
                <a:cs typeface="Courier New"/>
              </a:rPr>
              <a:t>(widget</a:t>
            </a:r>
            <a:r>
              <a:rPr lang="en-US" noProof="0" dirty="0" smtClean="0">
                <a:latin typeface="Courier New"/>
                <a:cs typeface="Courier New"/>
              </a:rPr>
              <a:t>, </a:t>
            </a:r>
            <a:r>
              <a:rPr lang="en-US" noProof="0" dirty="0" err="1" smtClean="0">
                <a:latin typeface="Courier New"/>
                <a:cs typeface="Courier New"/>
              </a:rPr>
              <a:t>SWT.Modify</a:t>
            </a:r>
            <a:r>
              <a:rPr lang="en-US" noProof="0" dirty="0" smtClean="0">
                <a:latin typeface="Courier New"/>
                <a:cs typeface="Courier New"/>
              </a:rPr>
              <a:t>)</a:t>
            </a:r>
          </a:p>
          <a:p>
            <a:pPr lvl="1"/>
            <a:r>
              <a:rPr lang="en-US" sz="2000" dirty="0" smtClean="0"/>
              <a:t>Enabled: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 err="1" smtClean="0">
                <a:latin typeface="Courier New"/>
                <a:cs typeface="Courier New"/>
              </a:rPr>
              <a:t>SWTObservables.observeEnabled</a:t>
            </a:r>
            <a:r>
              <a:rPr lang="en-US" dirty="0" smtClean="0">
                <a:latin typeface="Courier New"/>
                <a:cs typeface="Courier New"/>
              </a:rPr>
              <a:t>(widget)</a:t>
            </a:r>
          </a:p>
          <a:p>
            <a:pPr lvl="1"/>
            <a:r>
              <a:rPr lang="en-US" sz="2000" dirty="0" smtClean="0"/>
              <a:t>Editable: </a:t>
            </a:r>
            <a:r>
              <a:rPr lang="en-US" dirty="0" err="1" smtClean="0">
                <a:latin typeface="Courier New"/>
                <a:cs typeface="Courier New"/>
              </a:rPr>
              <a:t>SWTObservables.observeEditable</a:t>
            </a:r>
            <a:r>
              <a:rPr lang="en-US" dirty="0" smtClean="0">
                <a:latin typeface="Courier New"/>
                <a:cs typeface="Courier New"/>
              </a:rPr>
              <a:t>(widget)</a:t>
            </a:r>
          </a:p>
          <a:p>
            <a:r>
              <a:rPr lang="en-US" noProof="0" dirty="0" smtClean="0"/>
              <a:t>Observing a </a:t>
            </a:r>
            <a:r>
              <a:rPr lang="en-US" dirty="0" err="1" smtClean="0"/>
              <a:t>P</a:t>
            </a:r>
            <a:r>
              <a:rPr lang="en-US" noProof="0" dirty="0" err="1" smtClean="0"/>
              <a:t>ojo</a:t>
            </a:r>
            <a:r>
              <a:rPr lang="en-US" noProof="0" dirty="0" smtClean="0"/>
              <a:t> bean property:</a:t>
            </a: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PojoObservables.observeValue</a:t>
            </a:r>
            <a:r>
              <a:rPr lang="en-US" dirty="0" smtClean="0">
                <a:latin typeface="Courier New"/>
                <a:cs typeface="Courier New"/>
              </a:rPr>
              <a:t>(object</a:t>
            </a:r>
            <a:r>
              <a:rPr lang="en-US" noProof="0" dirty="0" smtClean="0">
                <a:latin typeface="Courier New"/>
                <a:cs typeface="Courier New"/>
              </a:rPr>
              <a:t>, </a:t>
            </a:r>
            <a:r>
              <a:rPr lang="en-US" dirty="0" smtClean="0">
                <a:latin typeface="Courier New"/>
                <a:cs typeface="Courier New"/>
              </a:rPr>
              <a:t>"</a:t>
            </a:r>
            <a:r>
              <a:rPr lang="en-US" dirty="0" err="1" smtClean="0">
                <a:latin typeface="Courier New"/>
                <a:cs typeface="Courier New"/>
              </a:rPr>
              <a:t>myProperty</a:t>
            </a:r>
            <a:r>
              <a:rPr lang="en-US" noProof="0" dirty="0" smtClean="0">
                <a:latin typeface="Courier New"/>
                <a:cs typeface="Courier New"/>
              </a:rPr>
              <a:t>")</a:t>
            </a:r>
          </a:p>
          <a:p>
            <a:r>
              <a:rPr lang="en-US" dirty="0" smtClean="0"/>
              <a:t>Return values are instances of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IObservableValue</a:t>
            </a:r>
            <a:endParaRPr lang="en-US" dirty="0" smtClean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E64C7A-B923-420E-A18C-3EBD0469DC1F}" type="slidenum">
              <a:rPr lang="de-DE" smtClean="0"/>
              <a:pPr/>
              <a:t>59</a:t>
            </a:fld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Observing API examples</a:t>
            </a:r>
            <a:endParaRPr lang="en-US" noProof="0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Partners</a:t>
            </a:r>
            <a:endParaRPr lang="en-US" dirty="0"/>
          </a:p>
        </p:txBody>
      </p:sp>
      <p:pic>
        <p:nvPicPr>
          <p:cNvPr id="18" name="Grafik 17" descr="Logo_ww_.t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708133" y="4189670"/>
            <a:ext cx="2629188" cy="275975"/>
          </a:xfrm>
          <a:prstGeom prst="rect">
            <a:avLst/>
          </a:prstGeom>
        </p:spPr>
      </p:pic>
      <p:pic>
        <p:nvPicPr>
          <p:cNvPr id="1026" name="Picture 2" descr="C:\Dokumente und Einstellungen\Yvonne\Desktop\Partnerlogos\SOPERA_Logo_4cm300dpi.t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42239" y="2735777"/>
            <a:ext cx="1438275" cy="1231900"/>
          </a:xfrm>
          <a:prstGeom prst="rect">
            <a:avLst/>
          </a:prstGeom>
          <a:noFill/>
        </p:spPr>
      </p:pic>
      <p:pic>
        <p:nvPicPr>
          <p:cNvPr id="1027" name="Picture 3" descr="C:\Dokumente und Einstellungen\Yvonne\Desktop\Partnerlogos\ProSyst-Logo 600  dpi (TIF).ti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78679" y="2747661"/>
            <a:ext cx="2343167" cy="606626"/>
          </a:xfrm>
          <a:prstGeom prst="rect">
            <a:avLst/>
          </a:prstGeom>
          <a:noFill/>
        </p:spPr>
      </p:pic>
      <p:pic>
        <p:nvPicPr>
          <p:cNvPr id="1028" name="Picture 4" descr="C:\Dokumente und Einstellungen\Yvonne\Desktop\Partnerlogos\itemis.gif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73404" y="4700520"/>
            <a:ext cx="2792674" cy="789234"/>
          </a:xfrm>
          <a:prstGeom prst="rect">
            <a:avLst/>
          </a:prstGeom>
          <a:noFill/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824288" y="3009899"/>
            <a:ext cx="1323446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0" name="Picture 6" descr="P:\02_Eclipse Training Alliance\13_Partner\Logos\Industrial TSI2.pn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4632325" y="4857751"/>
            <a:ext cx="3121025" cy="571306"/>
          </a:xfrm>
          <a:prstGeom prst="rect">
            <a:avLst/>
          </a:prstGeom>
          <a:noFill/>
        </p:spPr>
      </p:pic>
      <p:pic>
        <p:nvPicPr>
          <p:cNvPr id="2" name="Grafik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239" y="1173041"/>
            <a:ext cx="2302572" cy="950012"/>
          </a:xfrm>
          <a:prstGeom prst="rect">
            <a:avLst/>
          </a:prstGeom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0840" y="1723003"/>
            <a:ext cx="2524125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77494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 smtClean="0"/>
              <a:t>A </a:t>
            </a:r>
            <a:r>
              <a:rPr lang="en-US" sz="1800" dirty="0" err="1" smtClean="0">
                <a:latin typeface="Courier New"/>
                <a:cs typeface="Courier New"/>
              </a:rPr>
              <a:t>DataBindingContext</a:t>
            </a:r>
            <a:r>
              <a:rPr lang="en-US" dirty="0" smtClean="0"/>
              <a:t> </a:t>
            </a:r>
            <a:r>
              <a:rPr lang="en-US" noProof="0" dirty="0" smtClean="0"/>
              <a:t>manages a set of bindings</a:t>
            </a:r>
          </a:p>
          <a:p>
            <a:r>
              <a:rPr lang="en-US" noProof="0" dirty="0" smtClean="0"/>
              <a:t>Use it to</a:t>
            </a:r>
          </a:p>
          <a:p>
            <a:pPr lvl="1"/>
            <a:r>
              <a:rPr lang="en-US" noProof="0" dirty="0" smtClean="0"/>
              <a:t>bind observables: </a:t>
            </a:r>
            <a:r>
              <a:rPr lang="en-US" dirty="0" err="1" smtClean="0">
                <a:latin typeface="Courier New"/>
                <a:cs typeface="Courier New"/>
              </a:rPr>
              <a:t>bindValue()</a:t>
            </a:r>
          </a:p>
          <a:p>
            <a:pPr lvl="1"/>
            <a:r>
              <a:rPr lang="en-US" noProof="0" dirty="0" smtClean="0"/>
              <a:t>update values on request: </a:t>
            </a:r>
            <a:r>
              <a:rPr lang="en-US" dirty="0" err="1" smtClean="0">
                <a:latin typeface="Courier New"/>
                <a:cs typeface="Courier New"/>
              </a:rPr>
              <a:t>updateModels</a:t>
            </a:r>
            <a:r>
              <a:rPr lang="en-US" dirty="0" smtClean="0">
                <a:latin typeface="Courier New"/>
                <a:cs typeface="Courier New"/>
              </a:rPr>
              <a:t>() / </a:t>
            </a:r>
            <a:r>
              <a:rPr lang="en-US" dirty="0" err="1" smtClean="0">
                <a:latin typeface="Courier New"/>
                <a:cs typeface="Courier New"/>
              </a:rPr>
              <a:t>updateTargets</a:t>
            </a:r>
            <a:r>
              <a:rPr lang="en-US" dirty="0" smtClean="0">
                <a:latin typeface="Courier New"/>
                <a:cs typeface="Courier New"/>
              </a:rPr>
              <a:t>()</a:t>
            </a:r>
          </a:p>
          <a:p>
            <a:pPr lvl="1"/>
            <a:r>
              <a:rPr lang="en-US" noProof="0" dirty="0" smtClean="0"/>
              <a:t>query bindings: </a:t>
            </a:r>
            <a:r>
              <a:rPr lang="en-US" dirty="0" err="1" smtClean="0">
                <a:latin typeface="Courier New"/>
                <a:cs typeface="Courier New"/>
              </a:rPr>
              <a:t>getBindings</a:t>
            </a:r>
            <a:r>
              <a:rPr lang="en-US" dirty="0" smtClean="0">
                <a:latin typeface="Courier New"/>
                <a:cs typeface="Courier New"/>
              </a:rPr>
              <a:t>()</a:t>
            </a:r>
          </a:p>
          <a:p>
            <a:pPr lvl="1"/>
            <a:r>
              <a:rPr lang="en-US" noProof="0" dirty="0" smtClean="0"/>
              <a:t>query validation status: </a:t>
            </a:r>
            <a:r>
              <a:rPr lang="en-US" dirty="0" err="1" smtClean="0">
                <a:latin typeface="Courier New"/>
                <a:cs typeface="Courier New"/>
              </a:rPr>
              <a:t>getValidationStatusProviders</a:t>
            </a:r>
            <a:r>
              <a:rPr lang="en-US" dirty="0" smtClean="0">
                <a:latin typeface="Courier New"/>
                <a:cs typeface="Courier New"/>
              </a:rPr>
              <a:t>()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E64C7A-B923-420E-A18C-3EBD0469DC1F}" type="slidenum">
              <a:rPr lang="de-DE" smtClean="0"/>
              <a:pPr/>
              <a:t>60</a:t>
            </a:fld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DataBindingContext</a:t>
            </a:r>
            <a:endParaRPr lang="en-US" noProof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noProof="0" dirty="0" smtClean="0"/>
              <a:t>A binding connects two Observables and makes sure their values are synchronized. Bindings are created by calling</a:t>
            </a:r>
          </a:p>
          <a:p>
            <a:pPr lvl="1"/>
            <a:r>
              <a:rPr lang="en-US" noProof="0" dirty="0" err="1" smtClean="0">
                <a:latin typeface="Courier New"/>
                <a:cs typeface="Courier New"/>
              </a:rPr>
              <a:t>bindValue</a:t>
            </a:r>
            <a:r>
              <a:rPr lang="en-US" noProof="0" dirty="0" smtClean="0">
                <a:latin typeface="Courier New"/>
                <a:cs typeface="Courier New"/>
              </a:rPr>
              <a:t>(</a:t>
            </a:r>
            <a:r>
              <a:rPr lang="en-US" dirty="0" err="1" smtClean="0">
                <a:latin typeface="Courier New"/>
                <a:cs typeface="Courier New"/>
              </a:rPr>
              <a:t>IObservableValue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noProof="0" dirty="0" err="1" smtClean="0">
                <a:latin typeface="Courier New"/>
                <a:cs typeface="Courier New"/>
              </a:rPr>
              <a:t>targetObservable</a:t>
            </a:r>
            <a:r>
              <a:rPr lang="en-US" noProof="0" dirty="0" smtClean="0">
                <a:latin typeface="Courier New"/>
                <a:cs typeface="Courier New"/>
              </a:rPr>
              <a:t>,</a:t>
            </a:r>
          </a:p>
          <a:p>
            <a:pPr lvl="1">
              <a:buNone/>
            </a:pPr>
            <a:r>
              <a:rPr lang="en-US" dirty="0" smtClean="0">
                <a:latin typeface="Courier New"/>
                <a:cs typeface="Courier New"/>
              </a:rPr>
              <a:t>         </a:t>
            </a:r>
            <a:r>
              <a:rPr lang="en-US" noProof="0" dirty="0" smtClean="0">
                <a:latin typeface="Courier New"/>
                <a:cs typeface="Courier New"/>
              </a:rPr>
              <a:t>   </a:t>
            </a:r>
            <a:r>
              <a:rPr lang="en-US" dirty="0" err="1" smtClean="0">
                <a:latin typeface="Courier New"/>
                <a:cs typeface="Courier New"/>
              </a:rPr>
              <a:t>IObservableValue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noProof="0" dirty="0" err="1" smtClean="0">
                <a:latin typeface="Courier New"/>
                <a:cs typeface="Courier New"/>
              </a:rPr>
              <a:t>modelObservable</a:t>
            </a:r>
            <a:r>
              <a:rPr lang="en-US" noProof="0" dirty="0" smtClean="0">
                <a:latin typeface="Courier New"/>
                <a:cs typeface="Courier New"/>
              </a:rPr>
              <a:t>, </a:t>
            </a:r>
          </a:p>
          <a:p>
            <a:pPr lvl="1">
              <a:buNone/>
            </a:pPr>
            <a:r>
              <a:rPr lang="en-US" dirty="0" smtClean="0">
                <a:latin typeface="Courier New"/>
                <a:cs typeface="Courier New"/>
              </a:rPr>
              <a:t>            </a:t>
            </a:r>
            <a:r>
              <a:rPr lang="en-US" dirty="0" err="1" smtClean="0">
                <a:latin typeface="Courier New"/>
                <a:cs typeface="Courier New"/>
              </a:rPr>
              <a:t>UpdateValueStrategy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noProof="0" dirty="0" err="1" smtClean="0">
                <a:latin typeface="Courier New"/>
                <a:cs typeface="Courier New"/>
              </a:rPr>
              <a:t>targetToModel</a:t>
            </a:r>
            <a:r>
              <a:rPr lang="en-US" noProof="0" dirty="0" smtClean="0">
                <a:latin typeface="Courier New"/>
                <a:cs typeface="Courier New"/>
              </a:rPr>
              <a:t>,</a:t>
            </a:r>
          </a:p>
          <a:p>
            <a:pPr lvl="1">
              <a:buNone/>
            </a:pPr>
            <a:r>
              <a:rPr lang="en-US" dirty="0" smtClean="0">
                <a:latin typeface="Courier New"/>
                <a:cs typeface="Courier New"/>
              </a:rPr>
              <a:t>            </a:t>
            </a:r>
            <a:r>
              <a:rPr lang="en-US" dirty="0" err="1" smtClean="0">
                <a:latin typeface="Courier New"/>
                <a:cs typeface="Courier New"/>
              </a:rPr>
              <a:t>UpdateValueStrategy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noProof="0" dirty="0" err="1" smtClean="0">
                <a:latin typeface="Courier New"/>
                <a:cs typeface="Courier New"/>
              </a:rPr>
              <a:t>modelToTarget</a:t>
            </a:r>
            <a:r>
              <a:rPr lang="en-US" noProof="0" dirty="0" smtClean="0">
                <a:latin typeface="Courier New"/>
                <a:cs typeface="Courier New"/>
              </a:rPr>
              <a:t>); </a:t>
            </a:r>
          </a:p>
          <a:p>
            <a:r>
              <a:rPr lang="en-US" noProof="0" dirty="0" smtClean="0"/>
              <a:t>Initially the value is copied from the </a:t>
            </a:r>
            <a:r>
              <a:rPr lang="en-US" sz="1800" dirty="0" err="1" smtClean="0">
                <a:latin typeface="Courier New"/>
                <a:cs typeface="Courier New"/>
              </a:rPr>
              <a:t>modelObservable</a:t>
            </a:r>
            <a:r>
              <a:rPr lang="en-US" noProof="0" dirty="0" smtClean="0"/>
              <a:t> to the </a:t>
            </a:r>
            <a:r>
              <a:rPr lang="en-US" sz="1800" dirty="0" err="1" smtClean="0">
                <a:latin typeface="Courier New"/>
                <a:cs typeface="Courier New"/>
              </a:rPr>
              <a:t>targetObservable</a:t>
            </a:r>
            <a:endParaRPr lang="en-US" sz="1800" dirty="0" smtClean="0">
              <a:latin typeface="Courier New"/>
              <a:cs typeface="Courier New"/>
            </a:endParaRP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E64C7A-B923-420E-A18C-3EBD0469DC1F}" type="slidenum">
              <a:rPr lang="de-DE" smtClean="0"/>
              <a:pPr/>
              <a:t>61</a:t>
            </a:fld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Bindings I</a:t>
            </a:r>
            <a:endParaRPr lang="en-US" noProof="0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 err="1" smtClean="0">
                <a:latin typeface="Courier New"/>
                <a:cs typeface="Courier New"/>
              </a:rPr>
              <a:t>UpdateValueStrategy</a:t>
            </a:r>
            <a:r>
              <a:rPr lang="en-US" noProof="0" dirty="0" smtClean="0"/>
              <a:t> for </a:t>
            </a:r>
            <a:r>
              <a:rPr lang="en-US" sz="1800" dirty="0" err="1" smtClean="0">
                <a:latin typeface="Courier New"/>
                <a:cs typeface="Courier New"/>
              </a:rPr>
              <a:t>targetToModel</a:t>
            </a:r>
            <a:r>
              <a:rPr lang="en-US" noProof="0" dirty="0" smtClean="0"/>
              <a:t> and </a:t>
            </a:r>
            <a:r>
              <a:rPr lang="en-US" sz="1800" dirty="0" err="1" smtClean="0">
                <a:latin typeface="Courier New"/>
                <a:cs typeface="Courier New"/>
              </a:rPr>
              <a:t>modelToTarget</a:t>
            </a:r>
            <a:r>
              <a:rPr lang="en-US" noProof="0" dirty="0" smtClean="0"/>
              <a:t> allows to customize the binding, for example:</a:t>
            </a: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updatePolicy</a:t>
            </a:r>
            <a:r>
              <a:rPr lang="en-US" noProof="0" dirty="0" smtClean="0"/>
              <a:t>: defines when update is done (never, on request, on changes)</a:t>
            </a:r>
          </a:p>
          <a:p>
            <a:pPr lvl="1"/>
            <a:r>
              <a:rPr lang="en-US" dirty="0" smtClean="0">
                <a:latin typeface="Courier New"/>
                <a:cs typeface="Courier New"/>
              </a:rPr>
              <a:t>converter</a:t>
            </a:r>
            <a:r>
              <a:rPr lang="en-US" noProof="0" dirty="0" smtClean="0"/>
              <a:t>: conversion of values if the model type differs</a:t>
            </a: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validator</a:t>
            </a:r>
            <a:r>
              <a:rPr lang="en-US" noProof="0" dirty="0" smtClean="0"/>
              <a:t>: define rules for checking the value before changing values</a:t>
            </a:r>
          </a:p>
          <a:p>
            <a:endParaRPr lang="en-US" dirty="0" smtClean="0"/>
          </a:p>
          <a:p>
            <a:r>
              <a:rPr lang="en-US" dirty="0" smtClean="0"/>
              <a:t>One problem left…</a:t>
            </a:r>
          </a:p>
          <a:p>
            <a:pPr lvl="1"/>
            <a:r>
              <a:rPr lang="en-US" dirty="0" smtClean="0"/>
              <a:t>From which thread should objects be accessed?</a:t>
            </a:r>
            <a:r>
              <a:rPr lang="en-US" noProof="0" dirty="0" smtClean="0"/>
              <a:t> 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E64C7A-B923-420E-A18C-3EBD0469DC1F}" type="slidenum">
              <a:rPr lang="de-DE" smtClean="0"/>
              <a:pPr/>
              <a:t>62</a:t>
            </a:fld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Bindings II</a:t>
            </a:r>
            <a:endParaRPr lang="en-US" noProof="0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 smtClean="0"/>
              <a:t>The solution: </a:t>
            </a:r>
            <a:r>
              <a:rPr lang="en-US" noProof="0" dirty="0" err="1" smtClean="0"/>
              <a:t>Databinding’s</a:t>
            </a:r>
            <a:r>
              <a:rPr lang="en-US" noProof="0" dirty="0" smtClean="0"/>
              <a:t> concept of Realms</a:t>
            </a:r>
          </a:p>
          <a:p>
            <a:r>
              <a:rPr lang="en-US" noProof="0" dirty="0" smtClean="0"/>
              <a:t>A </a:t>
            </a:r>
            <a:r>
              <a:rPr lang="en-US" sz="1800" dirty="0" smtClean="0">
                <a:latin typeface="Courier New"/>
                <a:cs typeface="Courier New"/>
              </a:rPr>
              <a:t>Realm</a:t>
            </a:r>
            <a:r>
              <a:rPr lang="en-US" sz="1800" dirty="0" smtClean="0"/>
              <a:t> </a:t>
            </a:r>
            <a:r>
              <a:rPr lang="en-US" noProof="0" dirty="0" smtClean="0"/>
              <a:t>defines a context from which objects must be accessed</a:t>
            </a:r>
          </a:p>
          <a:p>
            <a:r>
              <a:rPr lang="en-US" noProof="0" dirty="0" smtClean="0"/>
              <a:t>SWT controls must be accessed from the display thread, therefore SWT observables use the SWT realm by default</a:t>
            </a:r>
          </a:p>
          <a:p>
            <a:r>
              <a:rPr lang="en-US" noProof="0" dirty="0" smtClean="0"/>
              <a:t>Most Observables and </a:t>
            </a:r>
            <a:r>
              <a:rPr lang="en-US" noProof="0" dirty="0" err="1" smtClean="0"/>
              <a:t>Validators</a:t>
            </a:r>
            <a:r>
              <a:rPr lang="en-US" noProof="0" dirty="0" smtClean="0"/>
              <a:t> use the default Realm which needs to be set by the developer:</a:t>
            </a: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Realm.</a:t>
            </a:r>
            <a:r>
              <a:rPr lang="en-US" i="1" dirty="0" err="1" smtClean="0">
                <a:latin typeface="Courier New"/>
                <a:cs typeface="Courier New"/>
              </a:rPr>
              <a:t>runWithDefault</a:t>
            </a:r>
            <a:r>
              <a:rPr lang="en-US" dirty="0" smtClean="0">
                <a:latin typeface="Courier New"/>
                <a:cs typeface="Courier New"/>
              </a:rPr>
              <a:t>(realm, </a:t>
            </a:r>
            <a:r>
              <a:rPr lang="en-US" dirty="0" err="1" smtClean="0">
                <a:latin typeface="Courier New"/>
                <a:cs typeface="Courier New"/>
              </a:rPr>
              <a:t>runnable</a:t>
            </a:r>
            <a:r>
              <a:rPr lang="en-US" dirty="0" smtClean="0">
                <a:latin typeface="Courier New"/>
                <a:cs typeface="Courier New"/>
              </a:rPr>
              <a:t>)</a:t>
            </a:r>
            <a:endParaRPr lang="en-US" dirty="0">
              <a:latin typeface="Courier New"/>
              <a:cs typeface="Courier New"/>
            </a:endParaRP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E64C7A-B923-420E-A18C-3EBD0469DC1F}" type="slidenum">
              <a:rPr lang="de-DE" smtClean="0"/>
              <a:pPr/>
              <a:t>63</a:t>
            </a:fld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Realms</a:t>
            </a:r>
            <a:endParaRPr lang="en-US" noProof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E64C7A-B923-420E-A18C-3EBD0469DC1F}" type="slidenum">
              <a:rPr lang="de-DE" smtClean="0"/>
              <a:pPr/>
              <a:t>64</a:t>
            </a:fld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Setting up </a:t>
            </a:r>
            <a:r>
              <a:rPr lang="en-US" noProof="0" dirty="0" err="1" smtClean="0"/>
              <a:t>JFace</a:t>
            </a:r>
            <a:r>
              <a:rPr lang="en-US" noProof="0" dirty="0" smtClean="0"/>
              <a:t> </a:t>
            </a:r>
            <a:r>
              <a:rPr lang="en-US" dirty="0" smtClean="0"/>
              <a:t>D</a:t>
            </a:r>
            <a:r>
              <a:rPr lang="en-US" noProof="0" dirty="0" err="1" smtClean="0"/>
              <a:t>atabinding</a:t>
            </a:r>
            <a:endParaRPr lang="en-US" noProof="0" dirty="0"/>
          </a:p>
        </p:txBody>
      </p:sp>
      <p:sp>
        <p:nvSpPr>
          <p:cNvPr id="5" name="Textfeld 4"/>
          <p:cNvSpPr txBox="1"/>
          <p:nvPr/>
        </p:nvSpPr>
        <p:spPr>
          <a:xfrm>
            <a:off x="902472" y="2056714"/>
            <a:ext cx="7381429" cy="31085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sz="1400" dirty="0" err="1" smtClean="0">
                <a:solidFill>
                  <a:srgbClr val="000000"/>
                </a:solidFill>
                <a:latin typeface="Courier New"/>
              </a:rPr>
              <a:t>Realm.</a:t>
            </a:r>
            <a:r>
              <a:rPr lang="en-US" sz="1400" i="1" dirty="0" err="1" smtClean="0">
                <a:solidFill>
                  <a:srgbClr val="000000"/>
                </a:solidFill>
                <a:latin typeface="Courier New"/>
              </a:rPr>
              <a:t>runWithDefault</a:t>
            </a:r>
            <a:r>
              <a:rPr lang="en-US" sz="1400" dirty="0" smtClean="0">
                <a:solidFill>
                  <a:srgbClr val="000000"/>
                </a:solidFill>
                <a:latin typeface="Courier New"/>
              </a:rPr>
              <a:t>(</a:t>
            </a:r>
          </a:p>
          <a:p>
            <a:pPr>
              <a:buNone/>
            </a:pPr>
            <a:r>
              <a:rPr lang="en-US" sz="1400" dirty="0" smtClean="0">
                <a:solidFill>
                  <a:srgbClr val="000000"/>
                </a:solidFill>
                <a:latin typeface="Courier New"/>
              </a:rPr>
              <a:t>   </a:t>
            </a:r>
            <a:r>
              <a:rPr lang="en-US" sz="1400" dirty="0" err="1" smtClean="0">
                <a:solidFill>
                  <a:srgbClr val="000000"/>
                </a:solidFill>
                <a:latin typeface="Courier New"/>
              </a:rPr>
              <a:t>SWTObservables.getRealm</a:t>
            </a:r>
            <a:r>
              <a:rPr lang="en-US" sz="1400" dirty="0" smtClean="0">
                <a:solidFill>
                  <a:srgbClr val="000000"/>
                </a:solidFill>
                <a:latin typeface="Courier New"/>
              </a:rPr>
              <a:t>(</a:t>
            </a:r>
            <a:r>
              <a:rPr lang="en-US" sz="1400" dirty="0" err="1" smtClean="0">
                <a:solidFill>
                  <a:srgbClr val="000000"/>
                </a:solidFill>
                <a:latin typeface="Courier New"/>
              </a:rPr>
              <a:t>parent.getDisplay</a:t>
            </a:r>
            <a:r>
              <a:rPr lang="en-US" sz="1400" dirty="0" smtClean="0">
                <a:solidFill>
                  <a:srgbClr val="000000"/>
                </a:solidFill>
                <a:latin typeface="Courier New"/>
              </a:rPr>
              <a:t>(),</a:t>
            </a:r>
          </a:p>
          <a:p>
            <a:pPr>
              <a:buNone/>
            </a:pPr>
            <a:r>
              <a:rPr lang="en-US" sz="1400" b="1" dirty="0" smtClean="0">
                <a:solidFill>
                  <a:srgbClr val="7F0055"/>
                </a:solidFill>
                <a:latin typeface="Courier New"/>
              </a:rPr>
              <a:t>   new</a:t>
            </a:r>
            <a:r>
              <a:rPr lang="en-US" sz="14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400" dirty="0" err="1" smtClean="0">
                <a:solidFill>
                  <a:srgbClr val="000000"/>
                </a:solidFill>
                <a:latin typeface="Courier New"/>
              </a:rPr>
              <a:t>Runnable</a:t>
            </a:r>
            <a:r>
              <a:rPr lang="en-US" sz="1400" dirty="0" smtClean="0">
                <a:solidFill>
                  <a:srgbClr val="000000"/>
                </a:solidFill>
                <a:latin typeface="Courier New"/>
              </a:rPr>
              <a:t>() </a:t>
            </a:r>
          </a:p>
          <a:p>
            <a:pPr>
              <a:buNone/>
            </a:pPr>
            <a:r>
              <a:rPr lang="en-US" sz="1400" dirty="0" smtClean="0">
                <a:solidFill>
                  <a:srgbClr val="000000"/>
                </a:solidFill>
                <a:latin typeface="Courier New"/>
              </a:rPr>
              <a:t>   {</a:t>
            </a:r>
          </a:p>
          <a:p>
            <a:pPr>
              <a:buNone/>
            </a:pPr>
            <a:r>
              <a:rPr lang="en-US" sz="1400" b="1" dirty="0" smtClean="0">
                <a:solidFill>
                  <a:srgbClr val="7F0055"/>
                </a:solidFill>
                <a:latin typeface="Courier New"/>
              </a:rPr>
              <a:t>      public</a:t>
            </a:r>
            <a:r>
              <a:rPr lang="en-US" sz="14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400" b="1" dirty="0" smtClean="0">
                <a:solidFill>
                  <a:srgbClr val="7F0055"/>
                </a:solidFill>
                <a:latin typeface="Courier New"/>
              </a:rPr>
              <a:t>void</a:t>
            </a:r>
            <a:r>
              <a:rPr lang="en-US" sz="14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Courier New"/>
              </a:rPr>
              <a:t>run() {</a:t>
            </a:r>
          </a:p>
          <a:p>
            <a:pPr>
              <a:buNone/>
            </a:pPr>
            <a:r>
              <a:rPr lang="en-US" sz="1400" dirty="0" smtClean="0">
                <a:solidFill>
                  <a:srgbClr val="000000"/>
                </a:solidFill>
                <a:latin typeface="Courier New"/>
              </a:rPr>
              <a:t>         </a:t>
            </a:r>
            <a:r>
              <a:rPr lang="en-US" sz="1400" dirty="0" err="1" smtClean="0">
                <a:solidFill>
                  <a:srgbClr val="000000"/>
                </a:solidFill>
                <a:latin typeface="Courier New"/>
              </a:rPr>
              <a:t>DataBindingContext</a:t>
            </a:r>
            <a:r>
              <a:rPr lang="en-US" sz="1400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400" dirty="0" err="1" smtClean="0">
                <a:solidFill>
                  <a:srgbClr val="000000"/>
                </a:solidFill>
                <a:latin typeface="Courier New"/>
              </a:rPr>
              <a:t>bc</a:t>
            </a:r>
            <a:r>
              <a:rPr lang="en-US" sz="1400" dirty="0" smtClean="0">
                <a:solidFill>
                  <a:srgbClr val="000000"/>
                </a:solidFill>
                <a:latin typeface="Courier New"/>
              </a:rPr>
              <a:t> = </a:t>
            </a:r>
            <a:r>
              <a:rPr lang="en-US" sz="1400" b="1" dirty="0" smtClean="0">
                <a:solidFill>
                  <a:srgbClr val="7F0055"/>
                </a:solidFill>
                <a:latin typeface="Courier New"/>
              </a:rPr>
              <a:t>new</a:t>
            </a:r>
            <a:r>
              <a:rPr lang="en-US" sz="14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400" dirty="0" err="1" smtClean="0">
                <a:solidFill>
                  <a:srgbClr val="000000"/>
                </a:solidFill>
                <a:latin typeface="Courier New"/>
              </a:rPr>
              <a:t>DataBindingContext</a:t>
            </a:r>
            <a:r>
              <a:rPr lang="en-US" sz="1400" dirty="0" smtClean="0">
                <a:solidFill>
                  <a:srgbClr val="000000"/>
                </a:solidFill>
                <a:latin typeface="Courier New"/>
              </a:rPr>
              <a:t>();</a:t>
            </a:r>
          </a:p>
          <a:p>
            <a:pPr>
              <a:buNone/>
            </a:pPr>
            <a:r>
              <a:rPr lang="en-US" sz="1400" dirty="0" smtClean="0">
                <a:solidFill>
                  <a:srgbClr val="000000"/>
                </a:solidFill>
                <a:latin typeface="Courier New"/>
              </a:rPr>
              <a:t>         </a:t>
            </a:r>
            <a:r>
              <a:rPr lang="en-US" sz="1400" dirty="0" err="1" smtClean="0">
                <a:solidFill>
                  <a:srgbClr val="000000"/>
                </a:solidFill>
                <a:latin typeface="Courier New"/>
              </a:rPr>
              <a:t>bc.bindValue</a:t>
            </a:r>
            <a:r>
              <a:rPr lang="en-US" sz="1400" dirty="0" smtClean="0">
                <a:solidFill>
                  <a:srgbClr val="000000"/>
                </a:solidFill>
                <a:latin typeface="Courier New"/>
              </a:rPr>
              <a:t>(</a:t>
            </a:r>
          </a:p>
          <a:p>
            <a:pPr>
              <a:buNone/>
            </a:pPr>
            <a:r>
              <a:rPr lang="en-US" sz="1400" dirty="0" smtClean="0">
                <a:solidFill>
                  <a:srgbClr val="000000"/>
                </a:solidFill>
                <a:latin typeface="Courier New"/>
              </a:rPr>
              <a:t>            </a:t>
            </a:r>
            <a:r>
              <a:rPr lang="en-US" sz="1400" dirty="0" err="1" smtClean="0">
                <a:solidFill>
                  <a:srgbClr val="000000"/>
                </a:solidFill>
                <a:latin typeface="Courier New"/>
              </a:rPr>
              <a:t>SWTObservables.observeText</a:t>
            </a:r>
            <a:r>
              <a:rPr lang="en-US" sz="1400" dirty="0" smtClean="0">
                <a:solidFill>
                  <a:srgbClr val="000000"/>
                </a:solidFill>
                <a:latin typeface="Courier New"/>
              </a:rPr>
              <a:t>(</a:t>
            </a:r>
            <a:r>
              <a:rPr lang="en-US" sz="1400" dirty="0" err="1" smtClean="0">
                <a:solidFill>
                  <a:srgbClr val="000000"/>
                </a:solidFill>
                <a:latin typeface="Courier New"/>
              </a:rPr>
              <a:t>myTextWidget</a:t>
            </a:r>
            <a:r>
              <a:rPr lang="en-US" sz="1400" dirty="0" smtClean="0">
                <a:solidFill>
                  <a:srgbClr val="000000"/>
                </a:solidFill>
                <a:latin typeface="Courier New"/>
              </a:rPr>
              <a:t>, </a:t>
            </a:r>
            <a:r>
              <a:rPr lang="en-US" sz="1400" dirty="0" err="1" smtClean="0">
                <a:solidFill>
                  <a:srgbClr val="000000"/>
                </a:solidFill>
                <a:latin typeface="Courier New"/>
              </a:rPr>
              <a:t>SWT.Modify</a:t>
            </a:r>
            <a:r>
              <a:rPr lang="en-US" sz="1400" dirty="0" smtClean="0">
                <a:solidFill>
                  <a:srgbClr val="000000"/>
                </a:solidFill>
                <a:latin typeface="Courier New"/>
              </a:rPr>
              <a:t>),</a:t>
            </a:r>
          </a:p>
          <a:p>
            <a:pPr>
              <a:buNone/>
            </a:pPr>
            <a:r>
              <a:rPr lang="en-US" sz="1400" dirty="0" smtClean="0">
                <a:solidFill>
                  <a:srgbClr val="000000"/>
                </a:solidFill>
                <a:latin typeface="Courier New"/>
              </a:rPr>
              <a:t>            </a:t>
            </a:r>
            <a:r>
              <a:rPr lang="en-US" sz="1400" dirty="0" err="1" smtClean="0">
                <a:solidFill>
                  <a:srgbClr val="000000"/>
                </a:solidFill>
                <a:latin typeface="Courier New"/>
              </a:rPr>
              <a:t>PojoObservables.observeValue</a:t>
            </a:r>
            <a:r>
              <a:rPr lang="en-US" sz="1400" dirty="0" smtClean="0">
                <a:solidFill>
                  <a:srgbClr val="000000"/>
                </a:solidFill>
                <a:latin typeface="Courier New"/>
              </a:rPr>
              <a:t>(</a:t>
            </a:r>
            <a:r>
              <a:rPr lang="en-US" sz="1400" dirty="0" err="1" smtClean="0">
                <a:solidFill>
                  <a:srgbClr val="000000"/>
                </a:solidFill>
                <a:latin typeface="Courier New"/>
              </a:rPr>
              <a:t>myPojoBean</a:t>
            </a:r>
            <a:r>
              <a:rPr lang="en-US" sz="1400" dirty="0" smtClean="0">
                <a:solidFill>
                  <a:srgbClr val="000000"/>
                </a:solidFill>
                <a:latin typeface="Courier New"/>
              </a:rPr>
              <a:t>, </a:t>
            </a:r>
            <a:r>
              <a:rPr lang="en-US" sz="1400" dirty="0" smtClean="0">
                <a:solidFill>
                  <a:srgbClr val="2A00FF"/>
                </a:solidFill>
                <a:latin typeface="Courier New"/>
              </a:rPr>
              <a:t>“</a:t>
            </a:r>
            <a:r>
              <a:rPr lang="en-US" sz="1400" dirty="0" err="1" smtClean="0">
                <a:solidFill>
                  <a:srgbClr val="2A00FF"/>
                </a:solidFill>
                <a:latin typeface="Courier New"/>
              </a:rPr>
              <a:t>myProperty</a:t>
            </a:r>
            <a:r>
              <a:rPr lang="en-US" sz="1400" dirty="0" smtClean="0">
                <a:solidFill>
                  <a:srgbClr val="2A00FF"/>
                </a:solidFill>
                <a:latin typeface="Courier New"/>
              </a:rPr>
              <a:t>”</a:t>
            </a:r>
            <a:r>
              <a:rPr lang="en-US" sz="1400" dirty="0" smtClean="0">
                <a:solidFill>
                  <a:srgbClr val="000000"/>
                </a:solidFill>
                <a:latin typeface="Courier New"/>
              </a:rPr>
              <a:t>),</a:t>
            </a:r>
          </a:p>
          <a:p>
            <a:pPr>
              <a:buNone/>
            </a:pPr>
            <a:r>
              <a:rPr lang="en-US" sz="1400" b="1" dirty="0" smtClean="0">
                <a:solidFill>
                  <a:srgbClr val="7F0055"/>
                </a:solidFill>
                <a:latin typeface="Courier New"/>
              </a:rPr>
              <a:t>            null</a:t>
            </a:r>
            <a:r>
              <a:rPr lang="en-US" sz="1400" b="1" dirty="0" smtClean="0">
                <a:solidFill>
                  <a:srgbClr val="000000"/>
                </a:solidFill>
                <a:latin typeface="Courier New"/>
              </a:rPr>
              <a:t>, </a:t>
            </a:r>
          </a:p>
          <a:p>
            <a:pPr>
              <a:buNone/>
            </a:pPr>
            <a:r>
              <a:rPr lang="en-US" sz="1400" b="1" dirty="0" smtClean="0">
                <a:solidFill>
                  <a:srgbClr val="000000"/>
                </a:solidFill>
                <a:latin typeface="Courier New"/>
              </a:rPr>
              <a:t>            </a:t>
            </a:r>
            <a:r>
              <a:rPr lang="en-US" sz="1400" b="1" dirty="0" smtClean="0">
                <a:solidFill>
                  <a:srgbClr val="7F0055"/>
                </a:solidFill>
                <a:latin typeface="Courier New"/>
              </a:rPr>
              <a:t>null</a:t>
            </a:r>
            <a:r>
              <a:rPr lang="en-US" sz="1400" dirty="0" smtClean="0">
                <a:solidFill>
                  <a:srgbClr val="000000"/>
                </a:solidFill>
                <a:latin typeface="Courier New"/>
              </a:rPr>
              <a:t>);</a:t>
            </a:r>
          </a:p>
          <a:p>
            <a:pPr>
              <a:buNone/>
            </a:pPr>
            <a:r>
              <a:rPr lang="en-US" sz="1400" b="1" dirty="0" smtClean="0">
                <a:solidFill>
                  <a:srgbClr val="000000"/>
                </a:solidFill>
                <a:latin typeface="Courier New"/>
              </a:rPr>
              <a:t>     </a:t>
            </a:r>
            <a:r>
              <a:rPr lang="en-US" sz="1400" dirty="0" smtClean="0">
                <a:solidFill>
                  <a:srgbClr val="000000"/>
                </a:solidFill>
                <a:latin typeface="Courier New"/>
              </a:rPr>
              <a:t>}</a:t>
            </a:r>
            <a:endParaRPr lang="en-US" sz="1400" dirty="0" smtClean="0">
              <a:latin typeface="Courier New"/>
            </a:endParaRPr>
          </a:p>
          <a:p>
            <a:pPr>
              <a:buNone/>
            </a:pPr>
            <a:r>
              <a:rPr lang="en-US" sz="1400" dirty="0" smtClean="0">
                <a:solidFill>
                  <a:srgbClr val="000000"/>
                </a:solidFill>
                <a:latin typeface="Courier New"/>
              </a:rPr>
              <a:t>   }</a:t>
            </a:r>
          </a:p>
          <a:p>
            <a:pPr>
              <a:buNone/>
            </a:pPr>
            <a:r>
              <a:rPr lang="en-US" sz="1400" dirty="0" smtClean="0">
                <a:solidFill>
                  <a:srgbClr val="000000"/>
                </a:solidFill>
                <a:latin typeface="Courier New"/>
              </a:rPr>
              <a:t>);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7200" y="1125539"/>
            <a:ext cx="8229600" cy="740331"/>
          </a:xfrm>
        </p:spPr>
        <p:txBody>
          <a:bodyPr>
            <a:normAutofit/>
          </a:bodyPr>
          <a:lstStyle/>
          <a:p>
            <a:pPr>
              <a:buClrTx/>
              <a:buFont typeface="Arial" pitchFamily="34" charset="0"/>
              <a:buChar char="»"/>
            </a:pPr>
            <a:r>
              <a:rPr lang="en-US" dirty="0" smtClean="0">
                <a:sym typeface="Wingdings" pitchFamily="2" charset="2"/>
              </a:rPr>
              <a:t>The code for setting up </a:t>
            </a:r>
            <a:r>
              <a:rPr lang="en-US" dirty="0" err="1" smtClean="0">
                <a:sym typeface="Wingdings" pitchFamily="2" charset="2"/>
              </a:rPr>
              <a:t>Databinding</a:t>
            </a:r>
            <a:r>
              <a:rPr lang="en-US" dirty="0" smtClean="0">
                <a:sym typeface="Wingdings" pitchFamily="2" charset="2"/>
              </a:rPr>
              <a:t> in order to bind a </a:t>
            </a:r>
            <a:r>
              <a:rPr lang="en-US" dirty="0" err="1" smtClean="0">
                <a:sym typeface="Wingdings" pitchFamily="2" charset="2"/>
              </a:rPr>
              <a:t>Pojo</a:t>
            </a:r>
            <a:r>
              <a:rPr lang="en-US" dirty="0" smtClean="0">
                <a:sym typeface="Wingdings" pitchFamily="2" charset="2"/>
              </a:rPr>
              <a:t> as model to an SWT widget as target looks like this</a:t>
            </a:r>
            <a:r>
              <a:rPr lang="en-US" dirty="0" smtClean="0"/>
              <a:t>: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Validators</a:t>
            </a:r>
            <a:r>
              <a:rPr lang="en-US" dirty="0" smtClean="0"/>
              <a:t> can be used on both model and target sides</a:t>
            </a:r>
          </a:p>
          <a:p>
            <a:r>
              <a:rPr lang="en-US" dirty="0" err="1" smtClean="0"/>
              <a:t>Validators</a:t>
            </a:r>
            <a:r>
              <a:rPr lang="en-US" dirty="0" smtClean="0"/>
              <a:t> implement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IValidator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Method validate returns an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IStatus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/>
              <a:t>Validators</a:t>
            </a:r>
            <a:r>
              <a:rPr lang="en-US" dirty="0" smtClean="0"/>
              <a:t> can be set in the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UpdateStrategy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E64C7A-B923-420E-A18C-3EBD0469DC1F}" type="slidenum">
              <a:rPr lang="de-DE" smtClean="0"/>
              <a:pPr/>
              <a:t>65</a:t>
            </a:fld>
            <a:endParaRPr lang="de-DE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Validators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125538"/>
            <a:ext cx="8229600" cy="2756349"/>
          </a:xfrm>
          <a:ln>
            <a:solidFill>
              <a:schemeClr val="accent1"/>
            </a:solidFill>
          </a:ln>
        </p:spPr>
        <p:txBody>
          <a:bodyPr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1400" b="1" dirty="0" smtClean="0">
                <a:solidFill>
                  <a:srgbClr val="7F0055"/>
                </a:solidFill>
                <a:latin typeface="Courier New"/>
              </a:rPr>
              <a:t>class</a:t>
            </a:r>
            <a:r>
              <a:rPr lang="en-US" sz="1400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400" dirty="0" err="1" smtClean="0">
                <a:solidFill>
                  <a:srgbClr val="000000"/>
                </a:solidFill>
                <a:latin typeface="Courier New"/>
              </a:rPr>
              <a:t>StringRequiredValidator</a:t>
            </a:r>
            <a:r>
              <a:rPr lang="en-US" sz="1400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400" b="1" dirty="0" smtClean="0">
                <a:solidFill>
                  <a:srgbClr val="7F0055"/>
                </a:solidFill>
                <a:latin typeface="Courier New"/>
              </a:rPr>
              <a:t>implements</a:t>
            </a:r>
            <a:r>
              <a:rPr lang="en-US" sz="1400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400" dirty="0" err="1" smtClean="0">
                <a:solidFill>
                  <a:srgbClr val="000000"/>
                </a:solidFill>
                <a:latin typeface="Courier New"/>
              </a:rPr>
              <a:t>IValidator</a:t>
            </a:r>
            <a:r>
              <a:rPr lang="en-US" sz="1400" dirty="0" smtClean="0">
                <a:solidFill>
                  <a:srgbClr val="000000"/>
                </a:solidFill>
                <a:latin typeface="Courier New"/>
              </a:rPr>
              <a:t> {</a:t>
            </a:r>
          </a:p>
          <a:p>
            <a:pPr>
              <a:spcBef>
                <a:spcPts val="0"/>
              </a:spcBef>
              <a:buNone/>
            </a:pPr>
            <a:endParaRPr lang="en-US" sz="1400" dirty="0" smtClean="0">
              <a:latin typeface="Courier New"/>
            </a:endParaRPr>
          </a:p>
          <a:p>
            <a:pPr>
              <a:spcBef>
                <a:spcPts val="0"/>
              </a:spcBef>
              <a:buNone/>
            </a:pPr>
            <a:r>
              <a:rPr lang="en-US" sz="1400" dirty="0" smtClean="0">
                <a:solidFill>
                  <a:srgbClr val="7F0055"/>
                </a:solidFill>
                <a:latin typeface="Courier New"/>
              </a:rPr>
              <a:t>  </a:t>
            </a:r>
            <a:r>
              <a:rPr lang="en-US" sz="1400" b="1" dirty="0" smtClean="0">
                <a:solidFill>
                  <a:srgbClr val="7F0055"/>
                </a:solidFill>
                <a:latin typeface="Courier New"/>
              </a:rPr>
              <a:t>public</a:t>
            </a:r>
            <a:r>
              <a:rPr lang="en-US" sz="1400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400" dirty="0" err="1" smtClean="0">
                <a:solidFill>
                  <a:srgbClr val="000000"/>
                </a:solidFill>
                <a:latin typeface="Courier New"/>
              </a:rPr>
              <a:t>IStatus</a:t>
            </a:r>
            <a:r>
              <a:rPr lang="en-US" sz="1400" dirty="0" smtClean="0">
                <a:solidFill>
                  <a:srgbClr val="000000"/>
                </a:solidFill>
                <a:latin typeface="Courier New"/>
              </a:rPr>
              <a:t> validate(Object value) {</a:t>
            </a:r>
          </a:p>
          <a:p>
            <a:pPr>
              <a:spcBef>
                <a:spcPts val="0"/>
              </a:spcBef>
              <a:buNone/>
            </a:pPr>
            <a:r>
              <a:rPr lang="en-US" sz="1400" dirty="0" smtClean="0">
                <a:solidFill>
                  <a:srgbClr val="7F0055"/>
                </a:solidFill>
                <a:latin typeface="Courier New"/>
              </a:rPr>
              <a:t>    </a:t>
            </a:r>
            <a:r>
              <a:rPr lang="en-US" sz="1400" b="1" dirty="0" smtClean="0">
                <a:solidFill>
                  <a:srgbClr val="7F0055"/>
                </a:solidFill>
                <a:latin typeface="Courier New"/>
              </a:rPr>
              <a:t>if</a:t>
            </a:r>
            <a:r>
              <a:rPr lang="en-US" sz="1400" dirty="0" smtClean="0">
                <a:solidFill>
                  <a:srgbClr val="000000"/>
                </a:solidFill>
                <a:latin typeface="Courier New"/>
              </a:rPr>
              <a:t> (value </a:t>
            </a:r>
            <a:r>
              <a:rPr lang="en-US" sz="1400" b="1" dirty="0" err="1" smtClean="0">
                <a:solidFill>
                  <a:srgbClr val="7F0055"/>
                </a:solidFill>
                <a:latin typeface="Courier New"/>
              </a:rPr>
              <a:t>instanceof</a:t>
            </a:r>
            <a:r>
              <a:rPr lang="en-US" sz="1400" dirty="0" smtClean="0">
                <a:solidFill>
                  <a:srgbClr val="000000"/>
                </a:solidFill>
                <a:latin typeface="Courier New"/>
              </a:rPr>
              <a:t> String) {</a:t>
            </a:r>
          </a:p>
          <a:p>
            <a:pPr>
              <a:spcBef>
                <a:spcPts val="0"/>
              </a:spcBef>
              <a:buNone/>
            </a:pPr>
            <a:r>
              <a:rPr lang="en-US" sz="1400" dirty="0" smtClean="0">
                <a:solidFill>
                  <a:srgbClr val="000000"/>
                </a:solidFill>
                <a:latin typeface="Courier New"/>
              </a:rPr>
              <a:t>      String text = (String) value;</a:t>
            </a:r>
          </a:p>
          <a:p>
            <a:pPr>
              <a:spcBef>
                <a:spcPts val="0"/>
              </a:spcBef>
              <a:buNone/>
            </a:pPr>
            <a:r>
              <a:rPr lang="en-US" sz="1400" dirty="0" smtClean="0">
                <a:solidFill>
                  <a:srgbClr val="7F0055"/>
                </a:solidFill>
                <a:latin typeface="Courier New"/>
              </a:rPr>
              <a:t>      </a:t>
            </a:r>
            <a:r>
              <a:rPr lang="en-US" sz="1400" b="1" dirty="0" smtClean="0">
                <a:solidFill>
                  <a:srgbClr val="7F0055"/>
                </a:solidFill>
                <a:latin typeface="Courier New"/>
              </a:rPr>
              <a:t>if</a:t>
            </a:r>
            <a:r>
              <a:rPr lang="en-US" sz="1400" dirty="0" smtClean="0">
                <a:solidFill>
                  <a:srgbClr val="000000"/>
                </a:solidFill>
                <a:latin typeface="Courier New"/>
              </a:rPr>
              <a:t> (</a:t>
            </a:r>
            <a:r>
              <a:rPr lang="en-US" sz="1400" dirty="0" err="1" smtClean="0">
                <a:solidFill>
                  <a:srgbClr val="000000"/>
                </a:solidFill>
                <a:latin typeface="Courier New"/>
              </a:rPr>
              <a:t>text.trim</a:t>
            </a:r>
            <a:r>
              <a:rPr lang="en-US" sz="1400" dirty="0" smtClean="0">
                <a:solidFill>
                  <a:srgbClr val="000000"/>
                </a:solidFill>
                <a:latin typeface="Courier New"/>
              </a:rPr>
              <a:t>().length() == 0) {</a:t>
            </a:r>
          </a:p>
          <a:p>
            <a:pPr>
              <a:spcBef>
                <a:spcPts val="0"/>
              </a:spcBef>
              <a:buNone/>
            </a:pPr>
            <a:r>
              <a:rPr lang="en-US" sz="1400" dirty="0" smtClean="0">
                <a:solidFill>
                  <a:srgbClr val="7F0055"/>
                </a:solidFill>
                <a:latin typeface="Courier New"/>
              </a:rPr>
              <a:t>        </a:t>
            </a:r>
            <a:r>
              <a:rPr lang="en-US" sz="1400" b="1" dirty="0" smtClean="0">
                <a:solidFill>
                  <a:srgbClr val="7F0055"/>
                </a:solidFill>
                <a:latin typeface="Courier New"/>
              </a:rPr>
              <a:t>return</a:t>
            </a:r>
            <a:r>
              <a:rPr lang="en-US" sz="1400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400" dirty="0" err="1" smtClean="0">
                <a:solidFill>
                  <a:srgbClr val="000000"/>
                </a:solidFill>
                <a:latin typeface="Courier New"/>
              </a:rPr>
              <a:t>ValidationStatus.</a:t>
            </a:r>
            <a:r>
              <a:rPr lang="en-US" sz="1400" i="1" dirty="0" err="1" smtClean="0">
                <a:solidFill>
                  <a:srgbClr val="000000"/>
                </a:solidFill>
                <a:latin typeface="Courier New"/>
              </a:rPr>
              <a:t>error</a:t>
            </a:r>
            <a:r>
              <a:rPr lang="en-US" sz="1400" i="1" dirty="0" smtClean="0">
                <a:solidFill>
                  <a:srgbClr val="000000"/>
                </a:solidFill>
                <a:latin typeface="Courier New"/>
              </a:rPr>
              <a:t>(</a:t>
            </a:r>
            <a:r>
              <a:rPr lang="en-US" sz="1400" i="1" dirty="0" smtClean="0">
                <a:solidFill>
                  <a:srgbClr val="0000C0"/>
                </a:solidFill>
                <a:latin typeface="Courier New"/>
              </a:rPr>
              <a:t>“MY ERROR TEXT”</a:t>
            </a:r>
            <a:r>
              <a:rPr lang="en-US" sz="1400" i="1" dirty="0" smtClean="0">
                <a:solidFill>
                  <a:srgbClr val="000000"/>
                </a:solidFill>
                <a:latin typeface="Courier New"/>
              </a:rPr>
              <a:t>);</a:t>
            </a:r>
          </a:p>
          <a:p>
            <a:pPr>
              <a:spcBef>
                <a:spcPts val="0"/>
              </a:spcBef>
              <a:buNone/>
            </a:pPr>
            <a:r>
              <a:rPr lang="en-US" sz="1400" dirty="0" smtClean="0">
                <a:solidFill>
                  <a:srgbClr val="000000"/>
                </a:solidFill>
                <a:latin typeface="Courier New"/>
              </a:rPr>
              <a:t>      }</a:t>
            </a:r>
          </a:p>
          <a:p>
            <a:pPr>
              <a:spcBef>
                <a:spcPts val="0"/>
              </a:spcBef>
              <a:buNone/>
            </a:pPr>
            <a:r>
              <a:rPr lang="en-US" sz="1400" dirty="0" smtClean="0">
                <a:solidFill>
                  <a:srgbClr val="000000"/>
                </a:solidFill>
                <a:latin typeface="Courier New"/>
              </a:rPr>
              <a:t>    }</a:t>
            </a:r>
          </a:p>
          <a:p>
            <a:pPr>
              <a:spcBef>
                <a:spcPts val="0"/>
              </a:spcBef>
              <a:buNone/>
            </a:pPr>
            <a:r>
              <a:rPr lang="en-US" sz="1400" dirty="0" smtClean="0">
                <a:solidFill>
                  <a:srgbClr val="7F0055"/>
                </a:solidFill>
                <a:latin typeface="Courier New"/>
              </a:rPr>
              <a:t>    </a:t>
            </a:r>
            <a:r>
              <a:rPr lang="en-US" sz="1400" b="1" dirty="0" smtClean="0">
                <a:solidFill>
                  <a:srgbClr val="7F0055"/>
                </a:solidFill>
                <a:latin typeface="Courier New"/>
              </a:rPr>
              <a:t>return</a:t>
            </a:r>
            <a:r>
              <a:rPr lang="en-US" sz="1400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400" dirty="0" err="1" smtClean="0">
                <a:solidFill>
                  <a:srgbClr val="000000"/>
                </a:solidFill>
                <a:latin typeface="Courier New"/>
              </a:rPr>
              <a:t>Status.</a:t>
            </a:r>
            <a:r>
              <a:rPr lang="en-US" sz="1400" i="1" dirty="0" err="1" smtClean="0">
                <a:solidFill>
                  <a:srgbClr val="0000C0"/>
                </a:solidFill>
                <a:latin typeface="Courier New"/>
              </a:rPr>
              <a:t>OK_STATUS</a:t>
            </a:r>
            <a:r>
              <a:rPr lang="en-US" sz="1400" i="1" dirty="0" smtClean="0">
                <a:solidFill>
                  <a:srgbClr val="000000"/>
                </a:solidFill>
                <a:latin typeface="Courier New"/>
              </a:rPr>
              <a:t>;</a:t>
            </a:r>
          </a:p>
          <a:p>
            <a:pPr>
              <a:spcBef>
                <a:spcPts val="0"/>
              </a:spcBef>
              <a:buNone/>
            </a:pPr>
            <a:r>
              <a:rPr lang="en-US" sz="1400" dirty="0" smtClean="0">
                <a:solidFill>
                  <a:srgbClr val="000000"/>
                </a:solidFill>
                <a:latin typeface="Courier New"/>
              </a:rPr>
              <a:t>  }</a:t>
            </a:r>
          </a:p>
          <a:p>
            <a:pPr>
              <a:spcBef>
                <a:spcPts val="0"/>
              </a:spcBef>
              <a:buNone/>
            </a:pPr>
            <a:r>
              <a:rPr lang="en-US" sz="1400" dirty="0" smtClean="0">
                <a:solidFill>
                  <a:srgbClr val="000000"/>
                </a:solidFill>
                <a:latin typeface="Courier New"/>
              </a:rPr>
              <a:t>}</a:t>
            </a:r>
            <a:endParaRPr lang="en-US" sz="16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E64C7A-B923-420E-A18C-3EBD0469DC1F}" type="slidenum">
              <a:rPr lang="de-DE" smtClean="0"/>
              <a:pPr/>
              <a:t>66</a:t>
            </a:fld>
            <a:endParaRPr lang="de-DE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</a:t>
            </a:r>
            <a:r>
              <a:rPr lang="en-US" dirty="0" err="1" smtClean="0"/>
              <a:t>Validator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125539"/>
            <a:ext cx="8229600" cy="1721178"/>
          </a:xfrm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pPr indent="-342000">
              <a:spcBef>
                <a:spcPts val="0"/>
              </a:spcBef>
              <a:buNone/>
            </a:pPr>
            <a:r>
              <a:rPr lang="en-US" sz="1400" dirty="0" err="1" smtClean="0">
                <a:solidFill>
                  <a:srgbClr val="0000C0"/>
                </a:solidFill>
                <a:latin typeface="Courier New"/>
              </a:rPr>
              <a:t>bindingContext</a:t>
            </a:r>
            <a:r>
              <a:rPr lang="en-US" sz="1400" dirty="0" err="1" smtClean="0">
                <a:solidFill>
                  <a:srgbClr val="000000"/>
                </a:solidFill>
                <a:latin typeface="Courier New"/>
              </a:rPr>
              <a:t>.bindValue</a:t>
            </a:r>
            <a:r>
              <a:rPr lang="en-US" sz="1400" dirty="0" smtClean="0">
                <a:solidFill>
                  <a:srgbClr val="000000"/>
                </a:solidFill>
                <a:latin typeface="Courier New"/>
              </a:rPr>
              <a:t>(</a:t>
            </a:r>
          </a:p>
          <a:p>
            <a:pPr indent="-342000">
              <a:spcBef>
                <a:spcPts val="0"/>
              </a:spcBef>
              <a:buNone/>
            </a:pPr>
            <a:r>
              <a:rPr lang="en-US" sz="1400" dirty="0" smtClean="0">
                <a:solidFill>
                  <a:srgbClr val="000000"/>
                </a:solidFill>
                <a:latin typeface="Courier New"/>
              </a:rPr>
              <a:t>   </a:t>
            </a:r>
            <a:r>
              <a:rPr lang="en-US" sz="1400" dirty="0" err="1" smtClean="0">
                <a:solidFill>
                  <a:srgbClr val="000000"/>
                </a:solidFill>
                <a:latin typeface="Courier New"/>
              </a:rPr>
              <a:t>SWTObservables.</a:t>
            </a:r>
            <a:r>
              <a:rPr lang="en-US" sz="1400" i="1" dirty="0" err="1" smtClean="0">
                <a:solidFill>
                  <a:srgbClr val="000000"/>
                </a:solidFill>
                <a:latin typeface="Courier New"/>
              </a:rPr>
              <a:t>observeText</a:t>
            </a:r>
            <a:r>
              <a:rPr lang="en-US" sz="1400" i="1" dirty="0" smtClean="0">
                <a:solidFill>
                  <a:srgbClr val="000000"/>
                </a:solidFill>
                <a:latin typeface="Courier New"/>
              </a:rPr>
              <a:t>(</a:t>
            </a:r>
            <a:r>
              <a:rPr lang="en-US" sz="1400" i="1" dirty="0" err="1" smtClean="0">
                <a:solidFill>
                  <a:srgbClr val="0000C0"/>
                </a:solidFill>
                <a:latin typeface="Courier New"/>
              </a:rPr>
              <a:t>firstNameText</a:t>
            </a:r>
            <a:r>
              <a:rPr lang="en-US" sz="1400" i="1" dirty="0" smtClean="0">
                <a:solidFill>
                  <a:srgbClr val="000000"/>
                </a:solidFill>
                <a:latin typeface="Courier New"/>
              </a:rPr>
              <a:t>, </a:t>
            </a:r>
            <a:r>
              <a:rPr lang="en-US" sz="1400" dirty="0" err="1" smtClean="0">
                <a:solidFill>
                  <a:srgbClr val="000000"/>
                </a:solidFill>
                <a:latin typeface="Courier New"/>
              </a:rPr>
              <a:t>SWT.</a:t>
            </a:r>
            <a:r>
              <a:rPr lang="en-US" sz="1400" i="1" dirty="0" err="1" smtClean="0">
                <a:solidFill>
                  <a:srgbClr val="0000C0"/>
                </a:solidFill>
                <a:latin typeface="Courier New"/>
              </a:rPr>
              <a:t>Modify</a:t>
            </a:r>
            <a:r>
              <a:rPr lang="en-US" sz="1400" i="1" dirty="0" smtClean="0">
                <a:solidFill>
                  <a:srgbClr val="000000"/>
                </a:solidFill>
                <a:latin typeface="Courier New"/>
              </a:rPr>
              <a:t>),</a:t>
            </a:r>
          </a:p>
          <a:p>
            <a:pPr indent="-342000">
              <a:spcBef>
                <a:spcPts val="0"/>
              </a:spcBef>
              <a:buNone/>
            </a:pPr>
            <a:r>
              <a:rPr lang="en-US" sz="1400" i="1" dirty="0" smtClean="0">
                <a:solidFill>
                  <a:srgbClr val="000000"/>
                </a:solidFill>
                <a:latin typeface="Courier New"/>
              </a:rPr>
              <a:t>   </a:t>
            </a:r>
            <a:r>
              <a:rPr lang="en-US" sz="1400" i="1" dirty="0" err="1" smtClean="0">
                <a:solidFill>
                  <a:srgbClr val="000000"/>
                </a:solidFill>
                <a:latin typeface="Courier New"/>
              </a:rPr>
              <a:t>PojoObservables.observeValue</a:t>
            </a:r>
            <a:r>
              <a:rPr lang="en-US" sz="1400" i="1" dirty="0" smtClean="0">
                <a:solidFill>
                  <a:srgbClr val="000000"/>
                </a:solidFill>
                <a:latin typeface="Courier New"/>
              </a:rPr>
              <a:t>(</a:t>
            </a:r>
            <a:r>
              <a:rPr lang="en-US" sz="1400" i="1" dirty="0" err="1" smtClean="0">
                <a:solidFill>
                  <a:srgbClr val="000000"/>
                </a:solidFill>
                <a:latin typeface="Courier New"/>
              </a:rPr>
              <a:t>getContact</a:t>
            </a:r>
            <a:r>
              <a:rPr lang="en-US" sz="1400" i="1" dirty="0" smtClean="0">
                <a:solidFill>
                  <a:srgbClr val="000000"/>
                </a:solidFill>
                <a:latin typeface="Courier New"/>
              </a:rPr>
              <a:t>(), </a:t>
            </a:r>
            <a:r>
              <a:rPr lang="en-US" sz="1400" dirty="0" smtClean="0">
                <a:solidFill>
                  <a:srgbClr val="2A00FF"/>
                </a:solidFill>
                <a:latin typeface="Courier New"/>
              </a:rPr>
              <a:t>"</a:t>
            </a:r>
            <a:r>
              <a:rPr lang="en-US" sz="1400" dirty="0" err="1" smtClean="0">
                <a:solidFill>
                  <a:srgbClr val="2A00FF"/>
                </a:solidFill>
                <a:latin typeface="Courier New"/>
              </a:rPr>
              <a:t>firstName</a:t>
            </a:r>
            <a:r>
              <a:rPr lang="en-US" sz="1400" dirty="0" smtClean="0">
                <a:solidFill>
                  <a:srgbClr val="2A00FF"/>
                </a:solidFill>
                <a:latin typeface="Courier New"/>
              </a:rPr>
              <a:t>"</a:t>
            </a:r>
            <a:r>
              <a:rPr lang="en-US" sz="1400" dirty="0" smtClean="0">
                <a:solidFill>
                  <a:srgbClr val="000000"/>
                </a:solidFill>
                <a:latin typeface="Courier New"/>
              </a:rPr>
              <a:t>),</a:t>
            </a:r>
            <a:br>
              <a:rPr lang="en-US" sz="1400" dirty="0" smtClean="0">
                <a:solidFill>
                  <a:srgbClr val="000000"/>
                </a:solidFill>
                <a:latin typeface="Courier New"/>
              </a:rPr>
            </a:br>
            <a:r>
              <a:rPr lang="en-US" sz="1400" b="1" dirty="0" smtClean="0">
                <a:solidFill>
                  <a:srgbClr val="7F0055"/>
                </a:solidFill>
                <a:latin typeface="Courier New"/>
              </a:rPr>
              <a:t>new</a:t>
            </a:r>
            <a:r>
              <a:rPr lang="en-US" sz="1400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400" dirty="0" err="1" smtClean="0">
                <a:solidFill>
                  <a:srgbClr val="000000"/>
                </a:solidFill>
                <a:latin typeface="Courier New"/>
              </a:rPr>
              <a:t>UpdateValueStrategy</a:t>
            </a:r>
            <a:r>
              <a:rPr lang="en-US" sz="1400" dirty="0" smtClean="0">
                <a:solidFill>
                  <a:srgbClr val="000000"/>
                </a:solidFill>
                <a:latin typeface="Courier New"/>
              </a:rPr>
              <a:t>().</a:t>
            </a:r>
            <a:r>
              <a:rPr lang="en-US" sz="1400" dirty="0" err="1" smtClean="0">
                <a:solidFill>
                  <a:srgbClr val="000000"/>
                </a:solidFill>
                <a:latin typeface="Courier New"/>
              </a:rPr>
              <a:t>setAfterConvertValidator</a:t>
            </a:r>
            <a:r>
              <a:rPr lang="en-US" sz="1400" dirty="0" smtClean="0">
                <a:solidFill>
                  <a:srgbClr val="000000"/>
                </a:solidFill>
                <a:latin typeface="Courier New"/>
              </a:rPr>
              <a:t>(</a:t>
            </a:r>
            <a:br>
              <a:rPr lang="en-US" sz="1400" dirty="0" smtClean="0">
                <a:solidFill>
                  <a:srgbClr val="000000"/>
                </a:solidFill>
                <a:latin typeface="Courier New"/>
              </a:rPr>
            </a:br>
            <a:r>
              <a:rPr lang="en-US" sz="1400" dirty="0" smtClean="0">
                <a:solidFill>
                  <a:srgbClr val="000000"/>
                </a:solidFill>
                <a:latin typeface="Courier New"/>
              </a:rPr>
              <a:t>     </a:t>
            </a:r>
            <a:r>
              <a:rPr lang="en-US" sz="1400" b="1" dirty="0" smtClean="0">
                <a:solidFill>
                  <a:srgbClr val="7F0055"/>
                </a:solidFill>
                <a:latin typeface="Courier New"/>
              </a:rPr>
              <a:t>new</a:t>
            </a:r>
            <a:r>
              <a:rPr lang="en-US" sz="1400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400" dirty="0" err="1" smtClean="0">
                <a:solidFill>
                  <a:srgbClr val="000000"/>
                </a:solidFill>
                <a:latin typeface="Courier New"/>
              </a:rPr>
              <a:t>StringRequiredValidator</a:t>
            </a:r>
            <a:r>
              <a:rPr lang="en-US" sz="1400" dirty="0" smtClean="0">
                <a:solidFill>
                  <a:srgbClr val="000000"/>
                </a:solidFill>
                <a:latin typeface="Courier New"/>
              </a:rPr>
              <a:t>(</a:t>
            </a:r>
            <a:br>
              <a:rPr lang="en-US" sz="1400" dirty="0" smtClean="0">
                <a:solidFill>
                  <a:srgbClr val="000000"/>
                </a:solidFill>
                <a:latin typeface="Courier New"/>
              </a:rPr>
            </a:br>
            <a:r>
              <a:rPr lang="en-US" sz="1400" dirty="0" smtClean="0">
                <a:solidFill>
                  <a:srgbClr val="000000"/>
                </a:solidFill>
                <a:latin typeface="Courier New"/>
              </a:rPr>
              <a:t>         </a:t>
            </a:r>
            <a:r>
              <a:rPr lang="en-US" sz="1400" dirty="0" smtClean="0">
                <a:solidFill>
                  <a:srgbClr val="2A00FF"/>
                </a:solidFill>
                <a:latin typeface="Courier New"/>
              </a:rPr>
              <a:t>"Please enter first name"</a:t>
            </a:r>
            <a:r>
              <a:rPr lang="en-US" sz="1400" dirty="0" smtClean="0">
                <a:solidFill>
                  <a:srgbClr val="000000"/>
                </a:solidFill>
                <a:latin typeface="Courier New"/>
              </a:rPr>
              <a:t>)), </a:t>
            </a:r>
            <a:br>
              <a:rPr lang="en-US" sz="1400" dirty="0" smtClean="0">
                <a:solidFill>
                  <a:srgbClr val="000000"/>
                </a:solidFill>
                <a:latin typeface="Courier New"/>
              </a:rPr>
            </a:br>
            <a:r>
              <a:rPr lang="en-US" sz="1400" dirty="0" err="1" smtClean="0">
                <a:solidFill>
                  <a:srgbClr val="000000"/>
                </a:solidFill>
                <a:latin typeface="Courier New"/>
              </a:rPr>
              <a:t>updateOnRequest</a:t>
            </a:r>
            <a:r>
              <a:rPr lang="en-US" sz="1400" dirty="0" smtClean="0">
                <a:solidFill>
                  <a:srgbClr val="000000"/>
                </a:solidFill>
                <a:latin typeface="Courier New"/>
              </a:rPr>
              <a:t>);</a:t>
            </a:r>
            <a:endParaRPr lang="en-US" sz="1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E64C7A-B923-420E-A18C-3EBD0469DC1F}" type="slidenum">
              <a:rPr lang="de-DE" smtClean="0"/>
              <a:pPr/>
              <a:t>67</a:t>
            </a:fld>
            <a:endParaRPr lang="de-DE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Setting the </a:t>
            </a:r>
            <a:r>
              <a:rPr lang="en-US" dirty="0" err="1" smtClean="0"/>
              <a:t>Validator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Converters can be used on both model and target sides</a:t>
            </a:r>
          </a:p>
          <a:p>
            <a:r>
              <a:rPr lang="en-US" dirty="0" smtClean="0"/>
              <a:t>Converters implement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IConverter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sz="2000" dirty="0" smtClean="0"/>
              <a:t>Tipp: Just extend class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Converter</a:t>
            </a:r>
          </a:p>
          <a:p>
            <a:r>
              <a:rPr lang="en-US" dirty="0" smtClean="0"/>
              <a:t>Method convert returns an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Object</a:t>
            </a:r>
          </a:p>
          <a:p>
            <a:r>
              <a:rPr lang="en-US" dirty="0" smtClean="0"/>
              <a:t>Converters can be set in the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UpdateStrategy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E64C7A-B923-420E-A18C-3EBD0469DC1F}" type="slidenum">
              <a:rPr lang="de-DE" smtClean="0"/>
              <a:pPr/>
              <a:t>68</a:t>
            </a:fld>
            <a:endParaRPr lang="de-DE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Converters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ln>
            <a:solidFill>
              <a:schemeClr val="accent1"/>
            </a:solidFill>
          </a:ln>
        </p:spPr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  <a:spcBef>
                <a:spcPts val="0"/>
              </a:spcBef>
              <a:buNone/>
            </a:pPr>
            <a:r>
              <a:rPr lang="en-US" b="1" dirty="0" smtClean="0">
                <a:solidFill>
                  <a:srgbClr val="7F0055"/>
                </a:solidFill>
                <a:latin typeface="Courier New"/>
              </a:rPr>
              <a:t>public</a:t>
            </a:r>
            <a:r>
              <a:rPr lang="en-US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b="1" dirty="0" smtClean="0">
                <a:solidFill>
                  <a:srgbClr val="7F0055"/>
                </a:solidFill>
                <a:latin typeface="Courier New"/>
              </a:rPr>
              <a:t>class</a:t>
            </a:r>
            <a:r>
              <a:rPr lang="en-US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Courier New"/>
              </a:rPr>
              <a:t>UmlautConverter</a:t>
            </a:r>
            <a:r>
              <a:rPr lang="en-US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b="1" dirty="0" smtClean="0">
                <a:solidFill>
                  <a:srgbClr val="7F0055"/>
                </a:solidFill>
                <a:latin typeface="Courier New"/>
              </a:rPr>
              <a:t>extends</a:t>
            </a:r>
            <a:r>
              <a:rPr lang="en-US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Courier New"/>
              </a:rPr>
              <a:t>Converter {</a:t>
            </a:r>
          </a:p>
          <a:p>
            <a:pPr>
              <a:lnSpc>
                <a:spcPct val="120000"/>
              </a:lnSpc>
              <a:spcBef>
                <a:spcPts val="0"/>
              </a:spcBef>
              <a:buNone/>
            </a:pPr>
            <a:endParaRPr lang="en-US" dirty="0" smtClean="0">
              <a:latin typeface="Courier New"/>
            </a:endParaRPr>
          </a:p>
          <a:p>
            <a:pPr>
              <a:lnSpc>
                <a:spcPct val="120000"/>
              </a:lnSpc>
              <a:spcBef>
                <a:spcPts val="0"/>
              </a:spcBef>
              <a:buNone/>
            </a:pPr>
            <a:r>
              <a:rPr lang="en-US" b="1" dirty="0" smtClean="0">
                <a:solidFill>
                  <a:srgbClr val="7F0055"/>
                </a:solidFill>
                <a:latin typeface="Courier New"/>
              </a:rPr>
              <a:t>  public</a:t>
            </a:r>
            <a:r>
              <a:rPr lang="en-US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Courier New"/>
              </a:rPr>
              <a:t>UmlautConverter</a:t>
            </a:r>
            <a:r>
              <a:rPr lang="en-US" dirty="0" smtClean="0">
                <a:solidFill>
                  <a:srgbClr val="000000"/>
                </a:solidFill>
                <a:latin typeface="Courier New"/>
              </a:rPr>
              <a:t>() {</a:t>
            </a:r>
          </a:p>
          <a:p>
            <a:pPr>
              <a:lnSpc>
                <a:spcPct val="120000"/>
              </a:lnSpc>
              <a:spcBef>
                <a:spcPts val="0"/>
              </a:spcBef>
              <a:buNone/>
            </a:pPr>
            <a:r>
              <a:rPr lang="en-US" b="1" dirty="0" smtClean="0">
                <a:solidFill>
                  <a:srgbClr val="7F0055"/>
                </a:solidFill>
                <a:latin typeface="Courier New"/>
              </a:rPr>
              <a:t>    super</a:t>
            </a:r>
            <a:r>
              <a:rPr lang="en-US" dirty="0" smtClean="0">
                <a:solidFill>
                  <a:srgbClr val="000000"/>
                </a:solidFill>
                <a:latin typeface="Courier New"/>
              </a:rPr>
              <a:t>(</a:t>
            </a:r>
            <a:r>
              <a:rPr lang="en-US" dirty="0" err="1" smtClean="0">
                <a:solidFill>
                  <a:srgbClr val="000000"/>
                </a:solidFill>
                <a:latin typeface="Courier New"/>
              </a:rPr>
              <a:t>String.</a:t>
            </a:r>
            <a:r>
              <a:rPr lang="en-US" b="1" dirty="0" err="1" smtClean="0">
                <a:solidFill>
                  <a:srgbClr val="7F0055"/>
                </a:solidFill>
                <a:latin typeface="Courier New"/>
              </a:rPr>
              <a:t>class</a:t>
            </a:r>
            <a:r>
              <a:rPr lang="en-US" dirty="0" smtClean="0">
                <a:solidFill>
                  <a:srgbClr val="000000"/>
                </a:solidFill>
                <a:latin typeface="Courier New"/>
              </a:rPr>
              <a:t>, </a:t>
            </a:r>
            <a:r>
              <a:rPr lang="en-US" dirty="0" err="1" smtClean="0">
                <a:solidFill>
                  <a:srgbClr val="000000"/>
                </a:solidFill>
                <a:latin typeface="Courier New"/>
              </a:rPr>
              <a:t>String.</a:t>
            </a:r>
            <a:r>
              <a:rPr lang="en-US" b="1" dirty="0" err="1" smtClean="0">
                <a:solidFill>
                  <a:srgbClr val="7F0055"/>
                </a:solidFill>
                <a:latin typeface="Courier New"/>
              </a:rPr>
              <a:t>class</a:t>
            </a:r>
            <a:r>
              <a:rPr lang="en-US" dirty="0" smtClean="0">
                <a:solidFill>
                  <a:srgbClr val="000000"/>
                </a:solidFill>
                <a:latin typeface="Courier New"/>
              </a:rPr>
              <a:t>);</a:t>
            </a:r>
          </a:p>
          <a:p>
            <a:pPr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 smtClean="0">
                <a:solidFill>
                  <a:srgbClr val="000000"/>
                </a:solidFill>
                <a:latin typeface="Courier New"/>
              </a:rPr>
              <a:t>  }</a:t>
            </a:r>
          </a:p>
          <a:p>
            <a:pPr>
              <a:lnSpc>
                <a:spcPct val="120000"/>
              </a:lnSpc>
              <a:spcBef>
                <a:spcPts val="0"/>
              </a:spcBef>
              <a:buNone/>
            </a:pPr>
            <a:endParaRPr lang="en-US" dirty="0" smtClean="0">
              <a:latin typeface="Courier New"/>
            </a:endParaRPr>
          </a:p>
          <a:p>
            <a:pPr>
              <a:lnSpc>
                <a:spcPct val="120000"/>
              </a:lnSpc>
              <a:spcBef>
                <a:spcPts val="0"/>
              </a:spcBef>
              <a:buNone/>
            </a:pPr>
            <a:r>
              <a:rPr lang="en-US" b="1" dirty="0" smtClean="0">
                <a:solidFill>
                  <a:srgbClr val="7F0055"/>
                </a:solidFill>
                <a:latin typeface="Courier New"/>
              </a:rPr>
              <a:t>  public</a:t>
            </a:r>
            <a:r>
              <a:rPr lang="en-US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Courier New"/>
              </a:rPr>
              <a:t>Object convert(Object </a:t>
            </a:r>
            <a:r>
              <a:rPr lang="en-US" dirty="0" err="1" smtClean="0">
                <a:solidFill>
                  <a:srgbClr val="000000"/>
                </a:solidFill>
                <a:latin typeface="Courier New"/>
              </a:rPr>
              <a:t>fromObject</a:t>
            </a:r>
            <a:r>
              <a:rPr lang="en-US" dirty="0" smtClean="0">
                <a:solidFill>
                  <a:srgbClr val="000000"/>
                </a:solidFill>
                <a:latin typeface="Courier New"/>
              </a:rPr>
              <a:t>) {</a:t>
            </a:r>
          </a:p>
          <a:p>
            <a:pPr>
              <a:lnSpc>
                <a:spcPct val="120000"/>
              </a:lnSpc>
              <a:spcBef>
                <a:spcPts val="0"/>
              </a:spcBef>
              <a:buNone/>
            </a:pPr>
            <a:r>
              <a:rPr lang="en-US" b="1" dirty="0" smtClean="0">
                <a:solidFill>
                  <a:srgbClr val="7F0055"/>
                </a:solidFill>
                <a:latin typeface="Courier New"/>
              </a:rPr>
              <a:t>    if</a:t>
            </a:r>
            <a:r>
              <a:rPr lang="en-US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Courier New"/>
              </a:rPr>
              <a:t>(</a:t>
            </a:r>
            <a:r>
              <a:rPr lang="en-US" dirty="0" err="1" smtClean="0">
                <a:solidFill>
                  <a:srgbClr val="000000"/>
                </a:solidFill>
                <a:latin typeface="Courier New"/>
              </a:rPr>
              <a:t>fromObject</a:t>
            </a:r>
            <a:r>
              <a:rPr lang="en-US" dirty="0" smtClean="0">
                <a:solidFill>
                  <a:srgbClr val="000000"/>
                </a:solidFill>
                <a:latin typeface="Courier New"/>
              </a:rPr>
              <a:t> == </a:t>
            </a:r>
            <a:r>
              <a:rPr lang="en-US" b="1" dirty="0" smtClean="0">
                <a:solidFill>
                  <a:srgbClr val="7F0055"/>
                </a:solidFill>
                <a:latin typeface="Courier New"/>
              </a:rPr>
              <a:t>null</a:t>
            </a:r>
            <a:r>
              <a:rPr lang="en-US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Courier New"/>
              </a:rPr>
              <a:t>|| !(</a:t>
            </a:r>
            <a:r>
              <a:rPr lang="en-US" dirty="0" err="1" smtClean="0">
                <a:solidFill>
                  <a:srgbClr val="000000"/>
                </a:solidFill>
                <a:latin typeface="Courier New"/>
              </a:rPr>
              <a:t>fromObject</a:t>
            </a:r>
            <a:r>
              <a:rPr lang="en-US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b="1" dirty="0" err="1" smtClean="0">
                <a:solidFill>
                  <a:srgbClr val="7F0055"/>
                </a:solidFill>
                <a:latin typeface="Courier New"/>
              </a:rPr>
              <a:t>instanceof</a:t>
            </a:r>
            <a:r>
              <a:rPr lang="en-US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Courier New"/>
              </a:rPr>
              <a:t>String)) {</a:t>
            </a:r>
          </a:p>
          <a:p>
            <a:pPr>
              <a:lnSpc>
                <a:spcPct val="120000"/>
              </a:lnSpc>
              <a:spcBef>
                <a:spcPts val="0"/>
              </a:spcBef>
              <a:buNone/>
            </a:pPr>
            <a:r>
              <a:rPr lang="en-US" b="1" dirty="0" smtClean="0">
                <a:solidFill>
                  <a:srgbClr val="7F0055"/>
                </a:solidFill>
                <a:latin typeface="Courier New"/>
              </a:rPr>
              <a:t>      return</a:t>
            </a:r>
            <a:r>
              <a:rPr lang="en-US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dirty="0" smtClean="0">
                <a:solidFill>
                  <a:srgbClr val="2A00FF"/>
                </a:solidFill>
                <a:latin typeface="Courier New"/>
              </a:rPr>
              <a:t>""</a:t>
            </a:r>
            <a:r>
              <a:rPr lang="en-US" dirty="0" smtClean="0">
                <a:solidFill>
                  <a:srgbClr val="000000"/>
                </a:solidFill>
                <a:latin typeface="Courier New"/>
              </a:rPr>
              <a:t>;</a:t>
            </a:r>
          </a:p>
          <a:p>
            <a:pPr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 smtClean="0">
                <a:solidFill>
                  <a:srgbClr val="000000"/>
                </a:solidFill>
                <a:latin typeface="Courier New"/>
              </a:rPr>
              <a:t>    }</a:t>
            </a:r>
          </a:p>
          <a:p>
            <a:pPr>
              <a:lnSpc>
                <a:spcPct val="120000"/>
              </a:lnSpc>
              <a:spcBef>
                <a:spcPts val="0"/>
              </a:spcBef>
              <a:buNone/>
            </a:pPr>
            <a:endParaRPr lang="en-US" dirty="0" smtClean="0">
              <a:latin typeface="Courier New"/>
            </a:endParaRPr>
          </a:p>
          <a:p>
            <a:pPr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 smtClean="0">
                <a:solidFill>
                  <a:srgbClr val="000000"/>
                </a:solidFill>
                <a:latin typeface="Courier New"/>
              </a:rPr>
              <a:t>    </a:t>
            </a:r>
            <a:r>
              <a:rPr lang="en-US" dirty="0" err="1" smtClean="0">
                <a:solidFill>
                  <a:srgbClr val="000000"/>
                </a:solidFill>
                <a:latin typeface="Courier New"/>
              </a:rPr>
              <a:t>StringBuilder</a:t>
            </a:r>
            <a:r>
              <a:rPr lang="en-US" dirty="0" smtClean="0">
                <a:solidFill>
                  <a:srgbClr val="000000"/>
                </a:solidFill>
                <a:latin typeface="Courier New"/>
              </a:rPr>
              <a:t> result = </a:t>
            </a:r>
            <a:r>
              <a:rPr lang="en-US" b="1" dirty="0" smtClean="0">
                <a:solidFill>
                  <a:srgbClr val="7F0055"/>
                </a:solidFill>
                <a:latin typeface="Courier New"/>
              </a:rPr>
              <a:t>new</a:t>
            </a:r>
            <a:r>
              <a:rPr lang="en-US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Courier New"/>
              </a:rPr>
              <a:t>StringBuilder</a:t>
            </a:r>
            <a:r>
              <a:rPr lang="en-US" dirty="0" smtClean="0">
                <a:solidFill>
                  <a:srgbClr val="000000"/>
                </a:solidFill>
                <a:latin typeface="Courier New"/>
              </a:rPr>
              <a:t>();</a:t>
            </a:r>
          </a:p>
          <a:p>
            <a:pPr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 smtClean="0">
                <a:solidFill>
                  <a:srgbClr val="000000"/>
                </a:solidFill>
                <a:latin typeface="Courier New"/>
              </a:rPr>
              <a:t>    String input = (String) </a:t>
            </a:r>
            <a:r>
              <a:rPr lang="en-US" dirty="0" err="1" smtClean="0">
                <a:solidFill>
                  <a:srgbClr val="000000"/>
                </a:solidFill>
                <a:latin typeface="Courier New"/>
              </a:rPr>
              <a:t>fromObject</a:t>
            </a:r>
            <a:r>
              <a:rPr lang="en-US" dirty="0" smtClean="0">
                <a:solidFill>
                  <a:srgbClr val="000000"/>
                </a:solidFill>
                <a:latin typeface="Courier New"/>
              </a:rPr>
              <a:t>;</a:t>
            </a:r>
          </a:p>
          <a:p>
            <a:pPr>
              <a:lnSpc>
                <a:spcPct val="120000"/>
              </a:lnSpc>
              <a:spcBef>
                <a:spcPts val="0"/>
              </a:spcBef>
              <a:buNone/>
            </a:pPr>
            <a:r>
              <a:rPr lang="en-US" b="1" dirty="0" smtClean="0">
                <a:solidFill>
                  <a:srgbClr val="7F0055"/>
                </a:solidFill>
                <a:latin typeface="Courier New"/>
              </a:rPr>
              <a:t>    for</a:t>
            </a:r>
            <a:r>
              <a:rPr lang="en-US" dirty="0" smtClean="0">
                <a:solidFill>
                  <a:srgbClr val="000000"/>
                </a:solidFill>
                <a:latin typeface="Courier New"/>
              </a:rPr>
              <a:t>(</a:t>
            </a:r>
            <a:r>
              <a:rPr lang="en-US" b="1" dirty="0" err="1" smtClean="0">
                <a:solidFill>
                  <a:srgbClr val="7F0055"/>
                </a:solidFill>
                <a:latin typeface="Courier New"/>
              </a:rPr>
              <a:t>int</a:t>
            </a:r>
            <a:r>
              <a:rPr lang="en-US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Courier New"/>
              </a:rPr>
              <a:t>i</a:t>
            </a:r>
            <a:r>
              <a:rPr lang="en-US" dirty="0" smtClean="0">
                <a:solidFill>
                  <a:srgbClr val="000000"/>
                </a:solidFill>
                <a:latin typeface="Courier New"/>
              </a:rPr>
              <a:t>=0; </a:t>
            </a:r>
            <a:r>
              <a:rPr lang="en-US" dirty="0" err="1" smtClean="0">
                <a:solidFill>
                  <a:srgbClr val="000000"/>
                </a:solidFill>
                <a:latin typeface="Courier New"/>
              </a:rPr>
              <a:t>i</a:t>
            </a:r>
            <a:r>
              <a:rPr lang="en-US" dirty="0" smtClean="0">
                <a:solidFill>
                  <a:srgbClr val="000000"/>
                </a:solidFill>
                <a:latin typeface="Courier New"/>
              </a:rPr>
              <a:t>&lt;</a:t>
            </a:r>
            <a:r>
              <a:rPr lang="en-US" dirty="0" err="1" smtClean="0">
                <a:solidFill>
                  <a:srgbClr val="000000"/>
                </a:solidFill>
                <a:latin typeface="Courier New"/>
              </a:rPr>
              <a:t>input.length</a:t>
            </a:r>
            <a:r>
              <a:rPr lang="en-US" dirty="0" smtClean="0">
                <a:solidFill>
                  <a:srgbClr val="000000"/>
                </a:solidFill>
                <a:latin typeface="Courier New"/>
              </a:rPr>
              <a:t>();</a:t>
            </a:r>
            <a:r>
              <a:rPr lang="en-US" dirty="0" err="1" smtClean="0">
                <a:solidFill>
                  <a:srgbClr val="000000"/>
                </a:solidFill>
                <a:latin typeface="Courier New"/>
              </a:rPr>
              <a:t>i</a:t>
            </a:r>
            <a:r>
              <a:rPr lang="en-US" dirty="0" smtClean="0">
                <a:solidFill>
                  <a:srgbClr val="000000"/>
                </a:solidFill>
                <a:latin typeface="Courier New"/>
              </a:rPr>
              <a:t>++ ) {</a:t>
            </a:r>
          </a:p>
          <a:p>
            <a:pPr>
              <a:lnSpc>
                <a:spcPct val="120000"/>
              </a:lnSpc>
              <a:spcBef>
                <a:spcPts val="0"/>
              </a:spcBef>
              <a:buNone/>
            </a:pPr>
            <a:r>
              <a:rPr lang="en-US" b="1" dirty="0" smtClean="0">
                <a:solidFill>
                  <a:srgbClr val="7F0055"/>
                </a:solidFill>
                <a:latin typeface="Courier New"/>
              </a:rPr>
              <a:t>      if</a:t>
            </a:r>
            <a:r>
              <a:rPr lang="en-US" dirty="0" smtClean="0">
                <a:solidFill>
                  <a:srgbClr val="000000"/>
                </a:solidFill>
                <a:latin typeface="Courier New"/>
              </a:rPr>
              <a:t>(</a:t>
            </a:r>
            <a:r>
              <a:rPr lang="en-US" dirty="0" err="1" smtClean="0">
                <a:solidFill>
                  <a:srgbClr val="000000"/>
                </a:solidFill>
                <a:latin typeface="Courier New"/>
              </a:rPr>
              <a:t>input.charAt</a:t>
            </a:r>
            <a:r>
              <a:rPr lang="en-US" dirty="0" smtClean="0">
                <a:solidFill>
                  <a:srgbClr val="000000"/>
                </a:solidFill>
                <a:latin typeface="Courier New"/>
              </a:rPr>
              <a:t>(</a:t>
            </a:r>
            <a:r>
              <a:rPr lang="en-US" dirty="0" err="1" smtClean="0">
                <a:solidFill>
                  <a:srgbClr val="000000"/>
                </a:solidFill>
                <a:latin typeface="Courier New"/>
              </a:rPr>
              <a:t>i</a:t>
            </a:r>
            <a:r>
              <a:rPr lang="en-US" dirty="0" smtClean="0">
                <a:solidFill>
                  <a:srgbClr val="000000"/>
                </a:solidFill>
                <a:latin typeface="Courier New"/>
              </a:rPr>
              <a:t>) == </a:t>
            </a:r>
            <a:r>
              <a:rPr lang="en-US" dirty="0" smtClean="0">
                <a:solidFill>
                  <a:srgbClr val="2A00FF"/>
                </a:solidFill>
                <a:latin typeface="Courier New"/>
              </a:rPr>
              <a:t>'ö'</a:t>
            </a:r>
            <a:r>
              <a:rPr lang="en-US" b="1" dirty="0" smtClean="0">
                <a:solidFill>
                  <a:srgbClr val="000000"/>
                </a:solidFill>
                <a:latin typeface="Courier New"/>
              </a:rPr>
              <a:t>)</a:t>
            </a:r>
          </a:p>
          <a:p>
            <a:pPr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 smtClean="0">
                <a:solidFill>
                  <a:srgbClr val="000000"/>
                </a:solidFill>
                <a:latin typeface="Courier New"/>
              </a:rPr>
              <a:t>        </a:t>
            </a:r>
            <a:r>
              <a:rPr lang="en-US" dirty="0" err="1" smtClean="0">
                <a:solidFill>
                  <a:srgbClr val="000000"/>
                </a:solidFill>
                <a:latin typeface="Courier New"/>
              </a:rPr>
              <a:t>result.append</a:t>
            </a:r>
            <a:r>
              <a:rPr lang="en-US" dirty="0" smtClean="0">
                <a:solidFill>
                  <a:srgbClr val="000000"/>
                </a:solidFill>
                <a:latin typeface="Courier New"/>
              </a:rPr>
              <a:t>(</a:t>
            </a:r>
            <a:r>
              <a:rPr lang="en-US" dirty="0" smtClean="0">
                <a:solidFill>
                  <a:srgbClr val="2A00FF"/>
                </a:solidFill>
                <a:latin typeface="Courier New"/>
              </a:rPr>
              <a:t>"</a:t>
            </a:r>
            <a:r>
              <a:rPr lang="en-US" dirty="0" err="1" smtClean="0">
                <a:solidFill>
                  <a:srgbClr val="2A00FF"/>
                </a:solidFill>
                <a:latin typeface="Courier New"/>
              </a:rPr>
              <a:t>oe</a:t>
            </a:r>
            <a:r>
              <a:rPr lang="en-US" dirty="0" smtClean="0">
                <a:solidFill>
                  <a:srgbClr val="2A00FF"/>
                </a:solidFill>
                <a:latin typeface="Courier New"/>
              </a:rPr>
              <a:t>"</a:t>
            </a:r>
            <a:r>
              <a:rPr lang="en-US" dirty="0" smtClean="0">
                <a:solidFill>
                  <a:srgbClr val="000000"/>
                </a:solidFill>
                <a:latin typeface="Courier New"/>
              </a:rPr>
              <a:t>);</a:t>
            </a:r>
          </a:p>
          <a:p>
            <a:pPr>
              <a:lnSpc>
                <a:spcPct val="120000"/>
              </a:lnSpc>
              <a:spcBef>
                <a:spcPts val="0"/>
              </a:spcBef>
              <a:buNone/>
            </a:pPr>
            <a:r>
              <a:rPr lang="en-US" b="1" dirty="0" smtClean="0">
                <a:solidFill>
                  <a:srgbClr val="7F0055"/>
                </a:solidFill>
                <a:latin typeface="Courier New"/>
              </a:rPr>
              <a:t>      else</a:t>
            </a:r>
          </a:p>
          <a:p>
            <a:pPr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 smtClean="0">
                <a:solidFill>
                  <a:srgbClr val="000000"/>
                </a:solidFill>
                <a:latin typeface="Courier New"/>
              </a:rPr>
              <a:t>        </a:t>
            </a:r>
            <a:r>
              <a:rPr lang="en-US" dirty="0" err="1" smtClean="0">
                <a:solidFill>
                  <a:srgbClr val="000000"/>
                </a:solidFill>
                <a:latin typeface="Courier New"/>
              </a:rPr>
              <a:t>result.append</a:t>
            </a:r>
            <a:r>
              <a:rPr lang="en-US" dirty="0" smtClean="0">
                <a:solidFill>
                  <a:srgbClr val="000000"/>
                </a:solidFill>
                <a:latin typeface="Courier New"/>
              </a:rPr>
              <a:t>(</a:t>
            </a:r>
            <a:r>
              <a:rPr lang="en-US" dirty="0" err="1" smtClean="0">
                <a:solidFill>
                  <a:srgbClr val="000000"/>
                </a:solidFill>
                <a:latin typeface="Courier New"/>
              </a:rPr>
              <a:t>input.charAt</a:t>
            </a:r>
            <a:r>
              <a:rPr lang="en-US" dirty="0" smtClean="0">
                <a:solidFill>
                  <a:srgbClr val="000000"/>
                </a:solidFill>
                <a:latin typeface="Courier New"/>
              </a:rPr>
              <a:t>(</a:t>
            </a:r>
            <a:r>
              <a:rPr lang="en-US" dirty="0" err="1" smtClean="0">
                <a:solidFill>
                  <a:srgbClr val="000000"/>
                </a:solidFill>
                <a:latin typeface="Courier New"/>
              </a:rPr>
              <a:t>i</a:t>
            </a:r>
            <a:r>
              <a:rPr lang="en-US" dirty="0" smtClean="0">
                <a:solidFill>
                  <a:srgbClr val="000000"/>
                </a:solidFill>
                <a:latin typeface="Courier New"/>
              </a:rPr>
              <a:t>));</a:t>
            </a:r>
          </a:p>
          <a:p>
            <a:pPr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 smtClean="0">
                <a:solidFill>
                  <a:srgbClr val="000000"/>
                </a:solidFill>
                <a:latin typeface="Courier New"/>
              </a:rPr>
              <a:t>    }</a:t>
            </a:r>
          </a:p>
          <a:p>
            <a:pPr>
              <a:lnSpc>
                <a:spcPct val="120000"/>
              </a:lnSpc>
              <a:spcBef>
                <a:spcPts val="0"/>
              </a:spcBef>
              <a:buNone/>
            </a:pPr>
            <a:r>
              <a:rPr lang="en-US" b="1" dirty="0" smtClean="0">
                <a:solidFill>
                  <a:srgbClr val="7F0055"/>
                </a:solidFill>
                <a:latin typeface="Courier New"/>
              </a:rPr>
              <a:t>    return</a:t>
            </a:r>
            <a:r>
              <a:rPr lang="en-US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Courier New"/>
              </a:rPr>
              <a:t>result;</a:t>
            </a:r>
          </a:p>
          <a:p>
            <a:pPr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 smtClean="0">
                <a:solidFill>
                  <a:srgbClr val="000000"/>
                </a:solidFill>
                <a:latin typeface="Courier New"/>
              </a:rPr>
              <a:t>  }</a:t>
            </a:r>
          </a:p>
          <a:p>
            <a:pPr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 smtClean="0">
                <a:solidFill>
                  <a:srgbClr val="000000"/>
                </a:solidFill>
                <a:latin typeface="Courier New"/>
              </a:rPr>
              <a:t>}</a:t>
            </a:r>
          </a:p>
          <a:p>
            <a:pPr>
              <a:lnSpc>
                <a:spcPct val="120000"/>
              </a:lnSpc>
              <a:spcBef>
                <a:spcPts val="0"/>
              </a:spcBef>
              <a:buNone/>
            </a:pP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E64C7A-B923-420E-A18C-3EBD0469DC1F}" type="slidenum">
              <a:rPr lang="de-DE" smtClean="0"/>
              <a:pPr/>
              <a:t>69</a:t>
            </a:fld>
            <a:endParaRPr lang="de-DE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Converter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de-DE" u="sng" dirty="0" err="1" smtClean="0"/>
              <a:t>Developing</a:t>
            </a:r>
            <a:r>
              <a:rPr lang="de-DE" u="sng" dirty="0" smtClean="0"/>
              <a:t> </a:t>
            </a:r>
            <a:r>
              <a:rPr lang="de-DE" u="sng" dirty="0" err="1" smtClean="0"/>
              <a:t>OSGi</a:t>
            </a:r>
            <a:endParaRPr lang="de-DE" u="sng" dirty="0" smtClean="0"/>
          </a:p>
          <a:p>
            <a:r>
              <a:rPr lang="de-DE" u="sng" dirty="0" err="1" smtClean="0"/>
              <a:t>Advanced</a:t>
            </a:r>
            <a:r>
              <a:rPr lang="de-DE" u="sng" dirty="0" smtClean="0"/>
              <a:t> </a:t>
            </a:r>
            <a:r>
              <a:rPr lang="de-DE" u="sng" dirty="0" err="1" smtClean="0"/>
              <a:t>OSGi</a:t>
            </a:r>
            <a:endParaRPr lang="de-DE" u="sng" dirty="0" smtClean="0"/>
          </a:p>
          <a:p>
            <a:r>
              <a:rPr lang="de-DE" u="sng" dirty="0" err="1" smtClean="0"/>
              <a:t>Developing</a:t>
            </a:r>
            <a:r>
              <a:rPr lang="de-DE" u="sng" dirty="0" smtClean="0"/>
              <a:t> RCP</a:t>
            </a:r>
          </a:p>
          <a:p>
            <a:r>
              <a:rPr lang="de-DE" u="sng" dirty="0" err="1" smtClean="0"/>
              <a:t>Advanced</a:t>
            </a:r>
            <a:r>
              <a:rPr lang="de-DE" u="sng" dirty="0" smtClean="0"/>
              <a:t> RCP</a:t>
            </a:r>
          </a:p>
          <a:p>
            <a:r>
              <a:rPr lang="de-DE" u="sng" dirty="0" err="1" smtClean="0"/>
              <a:t>Eclipse</a:t>
            </a:r>
            <a:r>
              <a:rPr lang="de-DE" u="sng" dirty="0" smtClean="0"/>
              <a:t> Modeling (EMF &amp; GMF)</a:t>
            </a:r>
          </a:p>
          <a:p>
            <a:r>
              <a:rPr lang="de-DE" u="sng" dirty="0" smtClean="0"/>
              <a:t>EMF Professional</a:t>
            </a:r>
          </a:p>
          <a:p>
            <a:r>
              <a:rPr lang="de-DE" u="sng" dirty="0" err="1" smtClean="0"/>
              <a:t>Graphical</a:t>
            </a:r>
            <a:r>
              <a:rPr lang="de-DE" u="sng" dirty="0" smtClean="0"/>
              <a:t> Modeling </a:t>
            </a:r>
            <a:r>
              <a:rPr lang="de-DE" u="sng" dirty="0" err="1" smtClean="0"/>
              <a:t>with</a:t>
            </a:r>
            <a:r>
              <a:rPr lang="de-DE" u="sng" dirty="0" smtClean="0"/>
              <a:t> GMF</a:t>
            </a:r>
          </a:p>
          <a:p>
            <a:r>
              <a:rPr lang="de-DE" u="sng" dirty="0" smtClean="0"/>
              <a:t>Model-</a:t>
            </a:r>
            <a:r>
              <a:rPr lang="de-DE" u="sng" dirty="0" err="1" smtClean="0"/>
              <a:t>Driven</a:t>
            </a:r>
            <a:r>
              <a:rPr lang="de-DE" u="sng" dirty="0" smtClean="0"/>
              <a:t> Development </a:t>
            </a:r>
            <a:r>
              <a:rPr lang="de-DE" u="sng" dirty="0" err="1" smtClean="0"/>
              <a:t>with</a:t>
            </a:r>
            <a:r>
              <a:rPr lang="de-DE" u="sng" dirty="0" smtClean="0"/>
              <a:t> </a:t>
            </a:r>
            <a:r>
              <a:rPr lang="de-DE" u="sng" dirty="0" err="1" smtClean="0"/>
              <a:t>Eclipse</a:t>
            </a:r>
            <a:r>
              <a:rPr lang="de-DE" u="sng" dirty="0" smtClean="0"/>
              <a:t> Modeling</a:t>
            </a:r>
          </a:p>
          <a:p>
            <a:r>
              <a:rPr lang="de-DE" u="sng" dirty="0" smtClean="0"/>
              <a:t>MDD in </a:t>
            </a:r>
            <a:r>
              <a:rPr lang="de-DE" u="sng" dirty="0" err="1" smtClean="0"/>
              <a:t>the</a:t>
            </a:r>
            <a:r>
              <a:rPr lang="de-DE" u="sng" dirty="0" smtClean="0"/>
              <a:t> </a:t>
            </a:r>
            <a:r>
              <a:rPr lang="de-DE" u="sng" dirty="0" err="1" smtClean="0"/>
              <a:t>context</a:t>
            </a:r>
            <a:r>
              <a:rPr lang="de-DE" u="sng" dirty="0" smtClean="0"/>
              <a:t> </a:t>
            </a:r>
            <a:r>
              <a:rPr lang="de-DE" u="sng" dirty="0" err="1" smtClean="0"/>
              <a:t>of</a:t>
            </a:r>
            <a:r>
              <a:rPr lang="de-DE" u="sng" dirty="0" smtClean="0"/>
              <a:t> Software Engineering </a:t>
            </a:r>
          </a:p>
          <a:p>
            <a:r>
              <a:rPr lang="de-DE" u="sng" dirty="0" err="1" smtClean="0"/>
              <a:t>Advanced</a:t>
            </a:r>
            <a:r>
              <a:rPr lang="de-DE" u="sng" dirty="0" smtClean="0"/>
              <a:t> MDD </a:t>
            </a:r>
            <a:r>
              <a:rPr lang="de-DE" u="sng" dirty="0" err="1" smtClean="0"/>
              <a:t>with</a:t>
            </a:r>
            <a:r>
              <a:rPr lang="de-DE" u="sng" dirty="0" smtClean="0"/>
              <a:t> </a:t>
            </a:r>
            <a:r>
              <a:rPr lang="de-DE" u="sng" dirty="0" err="1" smtClean="0"/>
              <a:t>Eclipse</a:t>
            </a:r>
            <a:r>
              <a:rPr lang="de-DE" u="sng" dirty="0" smtClean="0"/>
              <a:t> Modeling </a:t>
            </a:r>
            <a:r>
              <a:rPr lang="de-DE" u="sng" dirty="0" err="1" smtClean="0"/>
              <a:t>and</a:t>
            </a:r>
            <a:r>
              <a:rPr lang="de-DE" u="sng" dirty="0" smtClean="0"/>
              <a:t> </a:t>
            </a:r>
            <a:r>
              <a:rPr lang="de-DE" u="sng" dirty="0" err="1" smtClean="0"/>
              <a:t>openArchitectureWare</a:t>
            </a:r>
            <a:endParaRPr lang="de-DE" u="sng" dirty="0" smtClean="0"/>
          </a:p>
          <a:p>
            <a:r>
              <a:rPr lang="de-DE" u="sng" dirty="0" smtClean="0"/>
              <a:t>Administration Training</a:t>
            </a:r>
          </a:p>
          <a:p>
            <a:r>
              <a:rPr lang="de-DE" u="sng" dirty="0" err="1" smtClean="0"/>
              <a:t>Architecture</a:t>
            </a:r>
            <a:r>
              <a:rPr lang="de-DE" u="sng" dirty="0" smtClean="0"/>
              <a:t> Training</a:t>
            </a:r>
          </a:p>
          <a:p>
            <a:r>
              <a:rPr lang="de-DE" u="sng" dirty="0" smtClean="0"/>
              <a:t>Developer Training</a:t>
            </a:r>
          </a:p>
          <a:p>
            <a:r>
              <a:rPr lang="de-DE" u="sng" dirty="0" err="1" smtClean="0"/>
              <a:t>Eclipse</a:t>
            </a:r>
            <a:r>
              <a:rPr lang="de-DE" u="sng" dirty="0" smtClean="0"/>
              <a:t> SOA Workshop</a:t>
            </a:r>
          </a:p>
          <a:p>
            <a:r>
              <a:rPr lang="de-DE" u="sng" dirty="0" smtClean="0"/>
              <a:t>HYPERIC System Administration Training</a:t>
            </a:r>
          </a:p>
          <a:p>
            <a:r>
              <a:rPr lang="de-DE" u="sng" dirty="0" err="1" smtClean="0"/>
              <a:t>Methodology</a:t>
            </a:r>
            <a:r>
              <a:rPr lang="de-DE" u="sng" dirty="0" smtClean="0"/>
              <a:t> Training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00034" y="-24"/>
            <a:ext cx="8143932" cy="571504"/>
          </a:xfrm>
        </p:spPr>
        <p:txBody>
          <a:bodyPr/>
          <a:lstStyle/>
          <a:p>
            <a:r>
              <a:rPr lang="en-US" dirty="0" smtClean="0"/>
              <a:t>Our Training Classes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7129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nhaltsplatzhalt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noProof="0" dirty="0" smtClean="0"/>
              <a:t>Experiment with Data Binding by binding two </a:t>
            </a:r>
            <a:r>
              <a:rPr lang="en-US" dirty="0" smtClean="0">
                <a:latin typeface="Courier New"/>
                <a:cs typeface="Courier New"/>
              </a:rPr>
              <a:t>Text</a:t>
            </a:r>
            <a:r>
              <a:rPr lang="en-US" noProof="0" dirty="0" smtClean="0"/>
              <a:t> fields together in your </a:t>
            </a:r>
            <a:r>
              <a:rPr lang="en-US" dirty="0" err="1" smtClean="0">
                <a:latin typeface="Courier New"/>
                <a:cs typeface="Courier New"/>
              </a:rPr>
              <a:t>ContactEditor</a:t>
            </a:r>
            <a:r>
              <a:rPr lang="en-US" noProof="0" dirty="0" smtClean="0"/>
              <a:t>.</a:t>
            </a:r>
          </a:p>
          <a:p>
            <a:r>
              <a:rPr lang="en-US" noProof="0" dirty="0" smtClean="0"/>
              <a:t>Use Data Binding to bind the </a:t>
            </a:r>
            <a:r>
              <a:rPr lang="en-US" dirty="0" smtClean="0">
                <a:latin typeface="Courier New"/>
                <a:cs typeface="Courier New"/>
              </a:rPr>
              <a:t>Text</a:t>
            </a:r>
            <a:r>
              <a:rPr lang="en-US" noProof="0" dirty="0" smtClean="0"/>
              <a:t> values in your </a:t>
            </a:r>
            <a:r>
              <a:rPr lang="en-US" dirty="0" err="1" smtClean="0">
                <a:latin typeface="Courier New"/>
                <a:cs typeface="Courier New"/>
              </a:rPr>
              <a:t>ContactEditor</a:t>
            </a:r>
            <a:r>
              <a:rPr lang="en-US" noProof="0" dirty="0" smtClean="0"/>
              <a:t> to the </a:t>
            </a:r>
            <a:r>
              <a:rPr lang="en-US" dirty="0" smtClean="0">
                <a:latin typeface="Courier New"/>
                <a:cs typeface="Courier New"/>
              </a:rPr>
              <a:t>Contact</a:t>
            </a:r>
            <a:r>
              <a:rPr lang="en-US" noProof="0" dirty="0" smtClean="0"/>
              <a:t> object.</a:t>
            </a:r>
          </a:p>
          <a:p>
            <a:r>
              <a:rPr lang="en-US" noProof="0" dirty="0" smtClean="0"/>
              <a:t>Find a way to automatically update the dirty flag of the editor using the </a:t>
            </a:r>
            <a:r>
              <a:rPr lang="en-US" dirty="0" err="1" smtClean="0">
                <a:latin typeface="Courier New"/>
                <a:cs typeface="Courier New"/>
              </a:rPr>
              <a:t>DataBindingContext</a:t>
            </a:r>
            <a:r>
              <a:rPr lang="en-US" noProof="0" dirty="0" smtClean="0"/>
              <a:t> API. </a:t>
            </a:r>
          </a:p>
          <a:p>
            <a:r>
              <a:rPr lang="en-US" dirty="0" smtClean="0"/>
              <a:t>Optional tasks: Try out validation and conversion of values.</a:t>
            </a:r>
            <a:endParaRPr lang="en-US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E64C7A-B923-420E-A18C-3EBD0469DC1F}" type="slidenum">
              <a:rPr lang="de-DE" smtClean="0"/>
              <a:pPr/>
              <a:t>70</a:t>
            </a:fld>
            <a:endParaRPr lang="de-DE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Lab Tasks</a:t>
            </a:r>
            <a:endParaRPr lang="en-US" noProof="0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nhaltsplatzhalt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 smtClean="0">
                <a:hlinkClick r:id="rId2"/>
              </a:rPr>
              <a:t>http://wiki.eclipse.org/JFace_Data_Binding/Snippets</a:t>
            </a:r>
            <a:endParaRPr lang="en-US" noProof="0" dirty="0" smtClean="0"/>
          </a:p>
          <a:p>
            <a:r>
              <a:rPr lang="en-US" noProof="0" dirty="0" smtClean="0">
                <a:hlinkClick r:id="rId3"/>
              </a:rPr>
              <a:t>http://wiki.eclipse.org/Category:Data_Binding</a:t>
            </a:r>
            <a:endParaRPr lang="en-US" noProof="0" dirty="0" smtClean="0"/>
          </a:p>
          <a:p>
            <a:r>
              <a:rPr lang="en-US" dirty="0" smtClean="0">
                <a:hlinkClick r:id="rId4"/>
              </a:rPr>
              <a:t>http://www.ibm.com/developerworks/opensource/library/os-ecl-jfacedb1/</a:t>
            </a:r>
          </a:p>
          <a:p>
            <a:r>
              <a:rPr lang="en-US" dirty="0" smtClean="0">
                <a:hlinkClick r:id="rId5"/>
              </a:rPr>
              <a:t>http://www.ibm.com/developerworks/edu/os-dw-os-ecl-jfacedb2.html</a:t>
            </a:r>
            <a:endParaRPr lang="en-US" dirty="0" smtClean="0"/>
          </a:p>
          <a:p>
            <a:r>
              <a:rPr lang="en-US" dirty="0" smtClean="0">
                <a:hlinkClick r:id="rId6"/>
              </a:rPr>
              <a:t>http://www.ibm.com/developerworks/edu/os-dw-os-ecl-jfacedb3.html</a:t>
            </a:r>
            <a:endParaRPr lang="en-US" noProof="0" dirty="0" smtClean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E64C7A-B923-420E-A18C-3EBD0469DC1F}" type="slidenum">
              <a:rPr lang="de-DE" smtClean="0"/>
              <a:pPr/>
              <a:t>71</a:t>
            </a:fld>
            <a:endParaRPr lang="de-DE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Further information</a:t>
            </a:r>
            <a:endParaRPr lang="en-US" noProof="0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bgerundetes Rechteck 8"/>
          <p:cNvSpPr/>
          <p:nvPr/>
        </p:nvSpPr>
        <p:spPr>
          <a:xfrm>
            <a:off x="428596" y="3892880"/>
            <a:ext cx="4126626" cy="35719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6" name="Inhaltsplatzhalter 5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Introduction</a:t>
            </a:r>
          </a:p>
          <a:p>
            <a:r>
              <a:rPr lang="en-US" dirty="0" smtClean="0"/>
              <a:t>Plug-in philosophy</a:t>
            </a:r>
          </a:p>
          <a:p>
            <a:r>
              <a:rPr lang="en-US" dirty="0" smtClean="0"/>
              <a:t>Jobs</a:t>
            </a:r>
          </a:p>
          <a:p>
            <a:r>
              <a:rPr lang="en-US" dirty="0" smtClean="0"/>
              <a:t>Adapters</a:t>
            </a:r>
          </a:p>
          <a:p>
            <a:r>
              <a:rPr lang="en-US" dirty="0" err="1" smtClean="0"/>
              <a:t>JFace</a:t>
            </a:r>
            <a:r>
              <a:rPr lang="en-US" dirty="0" smtClean="0"/>
              <a:t> Wizards</a:t>
            </a:r>
          </a:p>
          <a:p>
            <a:r>
              <a:rPr lang="en-US" dirty="0" smtClean="0"/>
              <a:t>Data Binding</a:t>
            </a:r>
          </a:p>
          <a:p>
            <a:r>
              <a:rPr lang="en-US" dirty="0" smtClean="0"/>
              <a:t>Virtual Trees and Tables</a:t>
            </a:r>
          </a:p>
          <a:p>
            <a:r>
              <a:rPr lang="en-US" dirty="0" smtClean="0"/>
              <a:t>Defining Extension Points</a:t>
            </a:r>
          </a:p>
          <a:p>
            <a:r>
              <a:rPr lang="en-US" dirty="0" smtClean="0"/>
              <a:t>Customizing the Look and Feel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E64C7A-B923-420E-A18C-3EBD0469DC1F}" type="slidenum">
              <a:rPr lang="en-US" smtClean="0"/>
              <a:pPr/>
              <a:t>72</a:t>
            </a:fld>
            <a:endParaRPr lang="en-US"/>
          </a:p>
        </p:txBody>
      </p:sp>
      <p:sp>
        <p:nvSpPr>
          <p:cNvPr id="7" name="Inhaltsplatzhalter 6"/>
          <p:cNvSpPr>
            <a:spLocks noGrp="1"/>
          </p:cNvSpPr>
          <p:nvPr>
            <p:ph sz="half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Help System</a:t>
            </a:r>
            <a:endParaRPr lang="en-US" dirty="0"/>
          </a:p>
          <a:p>
            <a:r>
              <a:rPr lang="en-US" dirty="0" smtClean="0"/>
              <a:t>p2 - Provisioning and Update</a:t>
            </a:r>
            <a:endParaRPr lang="en-US" dirty="0"/>
          </a:p>
          <a:p>
            <a:r>
              <a:rPr lang="en-US" dirty="0" smtClean="0"/>
              <a:t>Headless build</a:t>
            </a:r>
          </a:p>
          <a:p>
            <a:r>
              <a:rPr lang="en-US" dirty="0" smtClean="0"/>
              <a:t>Wrap-up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30B8E1-1EED-4FB0-8F61-FEC669986514}" type="slidenum">
              <a:rPr lang="en-US" smtClean="0"/>
              <a:pPr/>
              <a:t>73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Virtual Trees &amp; Tables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75012" y="1021428"/>
            <a:ext cx="5513293" cy="4884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 smtClean="0"/>
              <a:t>Data intensive applications are posing some serious challenges to a programmer:</a:t>
            </a:r>
          </a:p>
          <a:p>
            <a:pPr lvl="1"/>
            <a:r>
              <a:rPr lang="en-US" noProof="0" dirty="0" smtClean="0"/>
              <a:t>Huge amount of domain specific data has to be displayed in a tree or table</a:t>
            </a:r>
          </a:p>
          <a:p>
            <a:pPr lvl="1"/>
            <a:r>
              <a:rPr lang="en-US" noProof="0" dirty="0" smtClean="0"/>
              <a:t>Data for the whole tree or table needs either </a:t>
            </a:r>
          </a:p>
          <a:p>
            <a:pPr lvl="2"/>
            <a:r>
              <a:rPr lang="en-US" dirty="0" smtClean="0"/>
              <a:t>T</a:t>
            </a:r>
            <a:r>
              <a:rPr lang="en-US" noProof="0" dirty="0" err="1" smtClean="0"/>
              <a:t>oo</a:t>
            </a:r>
            <a:r>
              <a:rPr lang="en-US" noProof="0" dirty="0" smtClean="0"/>
              <a:t> much memory or </a:t>
            </a:r>
          </a:p>
          <a:p>
            <a:pPr lvl="2"/>
            <a:r>
              <a:rPr lang="en-US" dirty="0" smtClean="0"/>
              <a:t>T</a:t>
            </a:r>
            <a:r>
              <a:rPr lang="en-US" noProof="0" dirty="0" err="1" smtClean="0"/>
              <a:t>akes</a:t>
            </a:r>
            <a:r>
              <a:rPr lang="en-US" noProof="0" dirty="0" smtClean="0"/>
              <a:t> too much time to create upfront </a:t>
            </a:r>
          </a:p>
          <a:p>
            <a:pPr lvl="2"/>
            <a:r>
              <a:rPr lang="en-US" noProof="0" dirty="0" smtClean="0"/>
              <a:t>or even both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E2EEC91-8B3F-4326-B562-12F5A55A689F}" type="slidenum">
              <a:rPr lang="en-US" smtClean="0"/>
              <a:pPr>
                <a:defRPr/>
              </a:pPr>
              <a:t>74</a:t>
            </a:fld>
            <a:endParaRPr lang="en-US" dirty="0"/>
          </a:p>
        </p:txBody>
      </p:sp>
      <p:sp>
        <p:nvSpPr>
          <p:cNvPr id="47411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noProof="0" dirty="0" smtClean="0"/>
              <a:t>Challenges</a:t>
            </a:r>
            <a:endParaRPr lang="en-US" noProof="0" dirty="0"/>
          </a:p>
        </p:txBody>
      </p:sp>
      <p:sp>
        <p:nvSpPr>
          <p:cNvPr id="474115" name="Text Box 3"/>
          <p:cNvSpPr txBox="1">
            <a:spLocks noChangeArrowheads="1"/>
          </p:cNvSpPr>
          <p:nvPr/>
        </p:nvSpPr>
        <p:spPr bwMode="auto">
          <a:xfrm>
            <a:off x="1544638" y="1720850"/>
            <a:ext cx="84137" cy="290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>
            <a:spAutoFit/>
          </a:bodyPr>
          <a:lstStyle/>
          <a:p>
            <a:pPr eaLnBrk="0" hangingPunct="0"/>
            <a:endParaRPr lang="de-DE" sz="1600">
              <a:solidFill>
                <a:srgbClr val="002B5D"/>
              </a:solidFill>
            </a:endParaRPr>
          </a:p>
        </p:txBody>
      </p:sp>
      <p:sp>
        <p:nvSpPr>
          <p:cNvPr id="474116" name="Text Box 4"/>
          <p:cNvSpPr txBox="1">
            <a:spLocks noChangeArrowheads="1"/>
          </p:cNvSpPr>
          <p:nvPr/>
        </p:nvSpPr>
        <p:spPr bwMode="auto">
          <a:xfrm>
            <a:off x="1344613" y="2208213"/>
            <a:ext cx="138112" cy="182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>
            <a:spAutoFit/>
          </a:bodyPr>
          <a:lstStyle/>
          <a:p>
            <a:pPr eaLnBrk="0" hangingPunct="0">
              <a:spcBef>
                <a:spcPct val="20000"/>
              </a:spcBef>
              <a:buSzPct val="145000"/>
              <a:buFontTx/>
              <a:buChar char="•"/>
            </a:pPr>
            <a:endParaRPr lang="de-DE" sz="900">
              <a:solidFill>
                <a:srgbClr val="003399"/>
              </a:solidFill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 smtClean="0"/>
              <a:t>Solution: Virtual Trees &amp; Tables</a:t>
            </a:r>
          </a:p>
          <a:p>
            <a:pPr lvl="1"/>
            <a:r>
              <a:rPr lang="en-US" noProof="0" dirty="0" smtClean="0"/>
              <a:t>Create model data and tree/table items only when they are really needed (e.g. displayed)</a:t>
            </a:r>
          </a:p>
          <a:p>
            <a:pPr lvl="1"/>
            <a:r>
              <a:rPr lang="en-US" noProof="0" dirty="0" smtClean="0"/>
              <a:t>Keep only the part of the data in memory that is currently displayed </a:t>
            </a:r>
          </a:p>
          <a:p>
            <a:pPr lvl="1"/>
            <a:r>
              <a:rPr lang="en-US" noProof="0" dirty="0" smtClean="0"/>
              <a:t>Free model data und tree/table items if they are no longer displayed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E2EEC91-8B3F-4326-B562-12F5A55A689F}" type="slidenum">
              <a:rPr lang="en-US" smtClean="0"/>
              <a:pPr>
                <a:defRPr/>
              </a:pPr>
              <a:t>75</a:t>
            </a:fld>
            <a:endParaRPr lang="en-US" dirty="0"/>
          </a:p>
        </p:txBody>
      </p:sp>
      <p:sp>
        <p:nvSpPr>
          <p:cNvPr id="47411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noProof="0" dirty="0" smtClean="0"/>
              <a:t>Virtual Trees and Tables</a:t>
            </a:r>
            <a:endParaRPr lang="en-US" noProof="0" dirty="0"/>
          </a:p>
        </p:txBody>
      </p:sp>
      <p:sp>
        <p:nvSpPr>
          <p:cNvPr id="474115" name="Text Box 3"/>
          <p:cNvSpPr txBox="1">
            <a:spLocks noChangeArrowheads="1"/>
          </p:cNvSpPr>
          <p:nvPr/>
        </p:nvSpPr>
        <p:spPr bwMode="auto">
          <a:xfrm>
            <a:off x="1544638" y="1720850"/>
            <a:ext cx="84137" cy="290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>
            <a:spAutoFit/>
          </a:bodyPr>
          <a:lstStyle/>
          <a:p>
            <a:pPr eaLnBrk="0" hangingPunct="0"/>
            <a:endParaRPr lang="de-DE" sz="1600">
              <a:solidFill>
                <a:srgbClr val="002B5D"/>
              </a:solidFill>
            </a:endParaRPr>
          </a:p>
        </p:txBody>
      </p:sp>
      <p:sp>
        <p:nvSpPr>
          <p:cNvPr id="474116" name="Text Box 4"/>
          <p:cNvSpPr txBox="1">
            <a:spLocks noChangeArrowheads="1"/>
          </p:cNvSpPr>
          <p:nvPr/>
        </p:nvSpPr>
        <p:spPr bwMode="auto">
          <a:xfrm>
            <a:off x="1344613" y="2208213"/>
            <a:ext cx="138112" cy="182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>
            <a:spAutoFit/>
          </a:bodyPr>
          <a:lstStyle/>
          <a:p>
            <a:pPr eaLnBrk="0" hangingPunct="0">
              <a:spcBef>
                <a:spcPct val="20000"/>
              </a:spcBef>
              <a:buSzPct val="145000"/>
              <a:buFontTx/>
              <a:buChar char="•"/>
            </a:pPr>
            <a:endParaRPr lang="de-DE" sz="900">
              <a:solidFill>
                <a:srgbClr val="003399"/>
              </a:solidFill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E2EEC91-8B3F-4326-B562-12F5A55A689F}" type="slidenum">
              <a:rPr lang="en-US" smtClean="0"/>
              <a:pPr>
                <a:defRPr/>
              </a:pPr>
              <a:t>76</a:t>
            </a:fld>
            <a:endParaRPr lang="en-US" dirty="0"/>
          </a:p>
        </p:txBody>
      </p:sp>
      <p:sp>
        <p:nvSpPr>
          <p:cNvPr id="47513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noProof="0" smtClean="0"/>
              <a:t>A Virtual Table</a:t>
            </a:r>
            <a:endParaRPr lang="en-US" noProof="0"/>
          </a:p>
        </p:txBody>
      </p:sp>
      <p:sp>
        <p:nvSpPr>
          <p:cNvPr id="475139" name="Text Box 3"/>
          <p:cNvSpPr txBox="1">
            <a:spLocks noChangeArrowheads="1"/>
          </p:cNvSpPr>
          <p:nvPr/>
        </p:nvSpPr>
        <p:spPr bwMode="auto">
          <a:xfrm>
            <a:off x="1544638" y="1720850"/>
            <a:ext cx="84137" cy="290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>
            <a:spAutoFit/>
          </a:bodyPr>
          <a:lstStyle/>
          <a:p>
            <a:pPr eaLnBrk="0" hangingPunct="0"/>
            <a:endParaRPr lang="de-DE" sz="1600">
              <a:solidFill>
                <a:srgbClr val="002B5D"/>
              </a:solidFill>
            </a:endParaRPr>
          </a:p>
        </p:txBody>
      </p:sp>
      <p:sp>
        <p:nvSpPr>
          <p:cNvPr id="475140" name="Text Box 4"/>
          <p:cNvSpPr txBox="1">
            <a:spLocks noChangeArrowheads="1"/>
          </p:cNvSpPr>
          <p:nvPr/>
        </p:nvSpPr>
        <p:spPr bwMode="auto">
          <a:xfrm>
            <a:off x="1344613" y="2208213"/>
            <a:ext cx="138112" cy="182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>
            <a:spAutoFit/>
          </a:bodyPr>
          <a:lstStyle/>
          <a:p>
            <a:pPr eaLnBrk="0" hangingPunct="0">
              <a:spcBef>
                <a:spcPct val="20000"/>
              </a:spcBef>
              <a:buSzPct val="145000"/>
              <a:buFontTx/>
              <a:buChar char="•"/>
            </a:pPr>
            <a:endParaRPr lang="de-DE" sz="900">
              <a:solidFill>
                <a:srgbClr val="003399"/>
              </a:solidFill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04617" y="1002103"/>
            <a:ext cx="2892777" cy="48862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feld 11"/>
          <p:cNvSpPr txBox="1"/>
          <p:nvPr/>
        </p:nvSpPr>
        <p:spPr>
          <a:xfrm>
            <a:off x="875585" y="1962589"/>
            <a:ext cx="7381429" cy="39703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1400" b="1" dirty="0" smtClean="0">
                <a:solidFill>
                  <a:srgbClr val="7F0055"/>
                </a:solidFill>
                <a:latin typeface="Courier New" pitchFamily="49" charset="0"/>
                <a:cs typeface="Courier New" pitchFamily="49" charset="0"/>
              </a:rPr>
              <a:t>public</a:t>
            </a:r>
            <a:r>
              <a:rPr lang="en-US" sz="14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solidFill>
                  <a:srgbClr val="7F0055"/>
                </a:solidFill>
                <a:latin typeface="Courier New" pitchFamily="49" charset="0"/>
                <a:cs typeface="Courier New" pitchFamily="49" charset="0"/>
              </a:rPr>
              <a:t>void</a:t>
            </a:r>
            <a:r>
              <a:rPr lang="en-US" sz="14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createPartControl</a:t>
            </a:r>
            <a:r>
              <a:rPr lang="en-US" sz="14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(Composite parent) {</a:t>
            </a:r>
          </a:p>
          <a:p>
            <a:pPr>
              <a:spcBef>
                <a:spcPts val="0"/>
              </a:spcBef>
              <a:buNone/>
            </a:pPr>
            <a:r>
              <a:rPr lang="en-US" sz="14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TableViewer</a:t>
            </a:r>
            <a:r>
              <a:rPr lang="en-US" sz="14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tableViewer</a:t>
            </a:r>
            <a:r>
              <a:rPr lang="en-US" sz="14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=</a:t>
            </a:r>
            <a:r>
              <a:rPr lang="en-US" sz="14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</a:p>
          <a:p>
            <a:pPr>
              <a:spcBef>
                <a:spcPts val="0"/>
              </a:spcBef>
              <a:buNone/>
            </a:pPr>
            <a:r>
              <a:rPr lang="en-US" sz="14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b="1" dirty="0" smtClean="0">
                <a:solidFill>
                  <a:srgbClr val="7F0055"/>
                </a:solidFill>
                <a:latin typeface="Courier New" pitchFamily="49" charset="0"/>
                <a:cs typeface="Courier New" pitchFamily="49" charset="0"/>
              </a:rPr>
              <a:t>new</a:t>
            </a:r>
            <a:r>
              <a:rPr lang="en-US" sz="14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TableViewer</a:t>
            </a:r>
            <a:r>
              <a:rPr lang="en-US" sz="14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(parent, SWT.</a:t>
            </a:r>
            <a:r>
              <a:rPr lang="en-US" sz="1400" i="1" dirty="0" smtClean="0">
                <a:solidFill>
                  <a:srgbClr val="0000C0"/>
                </a:solidFill>
                <a:latin typeface="Courier New" pitchFamily="49" charset="0"/>
                <a:cs typeface="Courier New" pitchFamily="49" charset="0"/>
              </a:rPr>
              <a:t>VIRTUAL</a:t>
            </a:r>
            <a:r>
              <a:rPr lang="en-US" sz="1400" i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| </a:t>
            </a:r>
            <a:r>
              <a:rPr lang="en-US" sz="14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SWT.</a:t>
            </a:r>
            <a:r>
              <a:rPr lang="en-US" sz="1400" i="1" dirty="0" smtClean="0">
                <a:solidFill>
                  <a:srgbClr val="0000C0"/>
                </a:solidFill>
                <a:latin typeface="Courier New" pitchFamily="49" charset="0"/>
                <a:cs typeface="Courier New" pitchFamily="49" charset="0"/>
              </a:rPr>
              <a:t>BORDER </a:t>
            </a:r>
            <a:r>
              <a:rPr lang="en-US" sz="14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|</a:t>
            </a:r>
            <a:br>
              <a:rPr lang="en-US" sz="14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                                         SWT.</a:t>
            </a:r>
            <a:r>
              <a:rPr lang="en-US" sz="1400" i="1" dirty="0" smtClean="0">
                <a:solidFill>
                  <a:srgbClr val="0000C0"/>
                </a:solidFill>
                <a:latin typeface="Courier New" pitchFamily="49" charset="0"/>
                <a:cs typeface="Courier New" pitchFamily="49" charset="0"/>
              </a:rPr>
              <a:t>V_SCROLL</a:t>
            </a:r>
            <a:r>
              <a:rPr lang="en-US" sz="1400" i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);</a:t>
            </a:r>
          </a:p>
          <a:p>
            <a:pPr>
              <a:spcBef>
                <a:spcPts val="0"/>
              </a:spcBef>
              <a:buNone/>
            </a:pPr>
            <a:r>
              <a:rPr lang="en-US" sz="14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  Table </a:t>
            </a:r>
            <a:r>
              <a:rPr lang="en-US" sz="1400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table</a:t>
            </a:r>
            <a:r>
              <a:rPr lang="en-US" sz="14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tableViewer.getTable</a:t>
            </a:r>
            <a:r>
              <a:rPr lang="en-US" sz="14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();</a:t>
            </a:r>
          </a:p>
          <a:p>
            <a:pPr>
              <a:spcBef>
                <a:spcPts val="0"/>
              </a:spcBef>
              <a:buNone/>
            </a:pPr>
            <a:r>
              <a:rPr lang="en-US" sz="1400" dirty="0" smtClean="0">
                <a:solidFill>
                  <a:schemeClr val="accent4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    </a:t>
            </a:r>
          </a:p>
          <a:p>
            <a:pPr>
              <a:spcBef>
                <a:spcPts val="0"/>
              </a:spcBef>
              <a:buNone/>
            </a:pPr>
            <a:r>
              <a:rPr lang="en-US" sz="14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TableColumn</a:t>
            </a:r>
            <a:r>
              <a:rPr lang="en-US" sz="14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column = </a:t>
            </a:r>
            <a:r>
              <a:rPr lang="en-US" sz="1400" b="1" dirty="0" smtClean="0">
                <a:solidFill>
                  <a:srgbClr val="7F0055"/>
                </a:solidFill>
                <a:latin typeface="Courier New" pitchFamily="49" charset="0"/>
                <a:cs typeface="Courier New" pitchFamily="49" charset="0"/>
              </a:rPr>
              <a:t>new</a:t>
            </a:r>
            <a:r>
              <a:rPr lang="en-US" sz="14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TableColumn</a:t>
            </a:r>
            <a:r>
              <a:rPr lang="en-US" sz="14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(table, SWT.</a:t>
            </a:r>
            <a:r>
              <a:rPr lang="en-US" sz="1400" i="1" dirty="0" smtClean="0">
                <a:solidFill>
                  <a:srgbClr val="0000C0"/>
                </a:solidFill>
                <a:latin typeface="Courier New" pitchFamily="49" charset="0"/>
                <a:cs typeface="Courier New" pitchFamily="49" charset="0"/>
              </a:rPr>
              <a:t>NONE</a:t>
            </a:r>
            <a:r>
              <a:rPr lang="en-US" sz="1400" i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, 0);</a:t>
            </a:r>
          </a:p>
          <a:p>
            <a:pPr>
              <a:spcBef>
                <a:spcPts val="0"/>
              </a:spcBef>
              <a:buNone/>
            </a:pPr>
            <a:r>
              <a:rPr lang="en-US" sz="14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column.setText</a:t>
            </a:r>
            <a:r>
              <a:rPr lang="en-US" sz="14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smtClean="0">
                <a:solidFill>
                  <a:srgbClr val="2A00FF"/>
                </a:solidFill>
                <a:latin typeface="Courier New" pitchFamily="49" charset="0"/>
                <a:cs typeface="Courier New" pitchFamily="49" charset="0"/>
              </a:rPr>
              <a:t>“#"</a:t>
            </a:r>
            <a:r>
              <a:rPr lang="en-US" sz="14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);</a:t>
            </a:r>
          </a:p>
          <a:p>
            <a:pPr>
              <a:spcBef>
                <a:spcPts val="0"/>
              </a:spcBef>
              <a:buNone/>
            </a:pPr>
            <a:r>
              <a:rPr lang="en-US" sz="14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column.setWidth</a:t>
            </a:r>
            <a:r>
              <a:rPr lang="en-US" sz="14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(50);</a:t>
            </a:r>
          </a:p>
          <a:p>
            <a:pPr>
              <a:spcBef>
                <a:spcPts val="0"/>
              </a:spcBef>
              <a:buNone/>
            </a:pPr>
            <a:r>
              <a:rPr lang="en-US" sz="1400" dirty="0" smtClean="0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    // …</a:t>
            </a:r>
          </a:p>
          <a:p>
            <a:pPr>
              <a:buNone/>
            </a:pPr>
            <a:r>
              <a:rPr lang="en-US" sz="14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tableViewer.setItemCount</a:t>
            </a:r>
            <a:r>
              <a:rPr lang="en-US" sz="14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ContactsRepositoryFactory</a:t>
            </a:r>
            <a:r>
              <a:rPr lang="en-US" sz="14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.</a:t>
            </a:r>
            <a:br>
              <a:rPr lang="en-US" sz="14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getContactsRepository</a:t>
            </a:r>
            <a:r>
              <a:rPr lang="en-US" sz="14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().</a:t>
            </a:r>
            <a:r>
              <a:rPr lang="en-US" sz="1400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getAllContacts</a:t>
            </a:r>
            <a:r>
              <a:rPr lang="en-US" sz="14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().size();</a:t>
            </a:r>
          </a:p>
          <a:p>
            <a:pPr>
              <a:spcBef>
                <a:spcPts val="0"/>
              </a:spcBef>
              <a:buNone/>
            </a:pPr>
            <a:r>
              <a:rPr lang="en-US" sz="14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tableViewer.setContentProvider</a:t>
            </a:r>
            <a:r>
              <a:rPr lang="en-US" sz="14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b="1" dirty="0" smtClean="0">
                <a:solidFill>
                  <a:srgbClr val="7F0055"/>
                </a:solidFill>
                <a:latin typeface="Courier New" pitchFamily="49" charset="0"/>
                <a:cs typeface="Courier New" pitchFamily="49" charset="0"/>
              </a:rPr>
              <a:t>new</a:t>
            </a:r>
            <a:r>
              <a:rPr lang="en-US" sz="14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LazyContentProvider</a:t>
            </a:r>
            <a:r>
              <a:rPr lang="en-US" sz="14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());</a:t>
            </a:r>
          </a:p>
          <a:p>
            <a:pPr>
              <a:spcBef>
                <a:spcPts val="0"/>
              </a:spcBef>
              <a:buNone/>
            </a:pPr>
            <a:r>
              <a:rPr lang="en-US" sz="14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tableViewer.setLabelProvider</a:t>
            </a:r>
            <a:r>
              <a:rPr lang="en-US" sz="14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b="1" dirty="0" smtClean="0">
                <a:solidFill>
                  <a:srgbClr val="7F0055"/>
                </a:solidFill>
                <a:latin typeface="Courier New" pitchFamily="49" charset="0"/>
                <a:cs typeface="Courier New" pitchFamily="49" charset="0"/>
              </a:rPr>
              <a:t>new</a:t>
            </a:r>
            <a:r>
              <a:rPr lang="en-US" sz="14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TableLabelProvider</a:t>
            </a:r>
            <a:r>
              <a:rPr lang="en-US" sz="14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());</a:t>
            </a:r>
          </a:p>
          <a:p>
            <a:pPr>
              <a:spcBef>
                <a:spcPts val="0"/>
              </a:spcBef>
              <a:buNone/>
            </a:pP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ts val="0"/>
              </a:spcBef>
              <a:buNone/>
            </a:pPr>
            <a:r>
              <a:rPr lang="en-US" sz="14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tableViewer.setUseHashlookup</a:t>
            </a:r>
            <a:r>
              <a:rPr lang="en-US" sz="14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b="1" dirty="0" smtClean="0">
                <a:solidFill>
                  <a:srgbClr val="7F0055"/>
                </a:solidFill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sz="14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);</a:t>
            </a:r>
          </a:p>
          <a:p>
            <a:pPr>
              <a:spcBef>
                <a:spcPts val="0"/>
              </a:spcBef>
              <a:buNone/>
            </a:pPr>
            <a:r>
              <a:rPr lang="en-US" sz="14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tableViewer.setInput</a:t>
            </a:r>
            <a:r>
              <a:rPr lang="en-US" sz="14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b="1" dirty="0" smtClean="0">
                <a:solidFill>
                  <a:srgbClr val="7F0055"/>
                </a:solidFill>
                <a:latin typeface="Courier New" pitchFamily="49" charset="0"/>
                <a:cs typeface="Courier New" pitchFamily="49" charset="0"/>
              </a:rPr>
              <a:t>null</a:t>
            </a:r>
            <a:r>
              <a:rPr lang="en-US" sz="14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);</a:t>
            </a:r>
          </a:p>
          <a:p>
            <a:pPr>
              <a:spcBef>
                <a:spcPts val="0"/>
              </a:spcBef>
              <a:buNone/>
            </a:pPr>
            <a:r>
              <a:rPr lang="en-US" sz="14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}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E2EEC91-8B3F-4326-B562-12F5A55A689F}" type="slidenum">
              <a:rPr lang="en-US" smtClean="0"/>
              <a:pPr>
                <a:defRPr/>
              </a:pPr>
              <a:t>77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Virtual </a:t>
            </a:r>
            <a:r>
              <a:rPr lang="en-US" dirty="0" err="1" smtClean="0"/>
              <a:t>TableViewer</a:t>
            </a:r>
            <a:r>
              <a:rPr lang="en-US" dirty="0" smtClean="0"/>
              <a:t> initialization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4336074" y="2402764"/>
            <a:ext cx="1236052" cy="245185"/>
          </a:xfrm>
          <a:prstGeom prst="roundRect">
            <a:avLst/>
          </a:prstGeom>
          <a:solidFill>
            <a:srgbClr val="FF6600">
              <a:alpha val="30980"/>
            </a:srgbClr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2628900" y="4114090"/>
            <a:ext cx="1323975" cy="238835"/>
          </a:xfrm>
          <a:prstGeom prst="roundRect">
            <a:avLst/>
          </a:prstGeom>
          <a:solidFill>
            <a:srgbClr val="FF6600">
              <a:alpha val="30980"/>
            </a:srgbClr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4619625" y="4543158"/>
            <a:ext cx="2733675" cy="247917"/>
          </a:xfrm>
          <a:prstGeom prst="roundRect">
            <a:avLst/>
          </a:prstGeom>
          <a:solidFill>
            <a:srgbClr val="FF6600">
              <a:alpha val="30980"/>
            </a:srgbClr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6"/>
          <p:cNvSpPr/>
          <p:nvPr/>
        </p:nvSpPr>
        <p:spPr>
          <a:xfrm>
            <a:off x="2635792" y="5433876"/>
            <a:ext cx="1494695" cy="204924"/>
          </a:xfrm>
          <a:prstGeom prst="roundRect">
            <a:avLst/>
          </a:prstGeom>
          <a:solidFill>
            <a:srgbClr val="FF6600">
              <a:alpha val="30980"/>
            </a:srgbClr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6"/>
          <p:cNvSpPr/>
          <p:nvPr/>
        </p:nvSpPr>
        <p:spPr>
          <a:xfrm>
            <a:off x="2638425" y="5191125"/>
            <a:ext cx="2362200" cy="243167"/>
          </a:xfrm>
          <a:prstGeom prst="roundRect">
            <a:avLst/>
          </a:prstGeom>
          <a:solidFill>
            <a:srgbClr val="FF6600">
              <a:alpha val="30980"/>
            </a:srgbClr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457200" y="1125539"/>
            <a:ext cx="8229600" cy="740331"/>
          </a:xfrm>
        </p:spPr>
        <p:txBody>
          <a:bodyPr>
            <a:normAutofit/>
          </a:bodyPr>
          <a:lstStyle/>
          <a:p>
            <a:pPr>
              <a:buClrTx/>
              <a:buFont typeface="Arial" pitchFamily="34" charset="0"/>
              <a:buChar char="»"/>
            </a:pPr>
            <a:r>
              <a:rPr lang="en-US" dirty="0" smtClean="0">
                <a:sym typeface="Wingdings" pitchFamily="2" charset="2"/>
              </a:rPr>
              <a:t>In order to create a virtual table viewer you need to go through some defined steps</a:t>
            </a:r>
            <a:r>
              <a:rPr lang="en-US" dirty="0" smtClean="0"/>
              <a:t>: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3" grpId="0" animBg="1"/>
      <p:bldP spid="14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E2EEC91-8B3F-4326-B562-12F5A55A689F}" type="slidenum">
              <a:rPr lang="en-US" smtClean="0"/>
              <a:pPr>
                <a:defRPr/>
              </a:pPr>
              <a:t>78</a:t>
            </a:fld>
            <a:endParaRPr lang="en-US" dirty="0"/>
          </a:p>
        </p:txBody>
      </p:sp>
      <p:sp>
        <p:nvSpPr>
          <p:cNvPr id="47718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noProof="0" dirty="0" err="1" smtClean="0"/>
              <a:t>LazyContentProvider</a:t>
            </a:r>
            <a:endParaRPr lang="en-US" noProof="0" dirty="0"/>
          </a:p>
        </p:txBody>
      </p:sp>
      <p:sp>
        <p:nvSpPr>
          <p:cNvPr id="477187" name="Text Box 3"/>
          <p:cNvSpPr txBox="1">
            <a:spLocks noChangeArrowheads="1"/>
          </p:cNvSpPr>
          <p:nvPr/>
        </p:nvSpPr>
        <p:spPr bwMode="auto">
          <a:xfrm>
            <a:off x="1544638" y="1720850"/>
            <a:ext cx="84137" cy="290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>
            <a:spAutoFit/>
          </a:bodyPr>
          <a:lstStyle/>
          <a:p>
            <a:pPr eaLnBrk="0" hangingPunct="0"/>
            <a:endParaRPr lang="de-DE" sz="1600">
              <a:solidFill>
                <a:srgbClr val="002B5D"/>
              </a:solidFill>
            </a:endParaRPr>
          </a:p>
        </p:txBody>
      </p:sp>
      <p:sp>
        <p:nvSpPr>
          <p:cNvPr id="477188" name="Text Box 4"/>
          <p:cNvSpPr txBox="1">
            <a:spLocks noChangeArrowheads="1"/>
          </p:cNvSpPr>
          <p:nvPr/>
        </p:nvSpPr>
        <p:spPr bwMode="auto">
          <a:xfrm>
            <a:off x="1344613" y="2208213"/>
            <a:ext cx="138112" cy="182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>
            <a:spAutoFit/>
          </a:bodyPr>
          <a:lstStyle/>
          <a:p>
            <a:pPr eaLnBrk="0" hangingPunct="0">
              <a:spcBef>
                <a:spcPct val="20000"/>
              </a:spcBef>
              <a:buSzPct val="145000"/>
              <a:buFontTx/>
              <a:buChar char="•"/>
            </a:pPr>
            <a:endParaRPr lang="de-DE" sz="900">
              <a:solidFill>
                <a:srgbClr val="003399"/>
              </a:solidFill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875585" y="1881907"/>
            <a:ext cx="7381429" cy="41857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1400" b="1" dirty="0" smtClean="0">
                <a:solidFill>
                  <a:srgbClr val="7F0055"/>
                </a:solidFill>
                <a:latin typeface="Courier New" pitchFamily="49" charset="0"/>
                <a:cs typeface="Courier New" pitchFamily="49" charset="0"/>
              </a:rPr>
              <a:t>class</a:t>
            </a:r>
            <a:r>
              <a:rPr lang="en-US" sz="14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LazyContentProvider</a:t>
            </a:r>
            <a:r>
              <a:rPr lang="en-US" sz="14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solidFill>
                  <a:srgbClr val="7F0055"/>
                </a:solidFill>
                <a:latin typeface="Courier New" pitchFamily="49" charset="0"/>
                <a:cs typeface="Courier New" pitchFamily="49" charset="0"/>
              </a:rPr>
              <a:t>implements</a:t>
            </a:r>
            <a:r>
              <a:rPr lang="en-US" sz="14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ILazyContentProvider</a:t>
            </a:r>
            <a:r>
              <a:rPr lang="en-US" sz="14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{</a:t>
            </a:r>
          </a:p>
          <a:p>
            <a:pPr>
              <a:spcBef>
                <a:spcPts val="0"/>
              </a:spcBef>
              <a:buNone/>
            </a:pPr>
            <a:endParaRPr lang="en-US" sz="1400" dirty="0" smtClean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ts val="0"/>
              </a:spcBef>
              <a:buNone/>
            </a:pPr>
            <a:r>
              <a:rPr lang="en-US" sz="1400" b="1" dirty="0" smtClean="0">
                <a:solidFill>
                  <a:srgbClr val="7F0055"/>
                </a:solidFill>
                <a:latin typeface="Courier New" pitchFamily="49" charset="0"/>
                <a:cs typeface="Courier New" pitchFamily="49" charset="0"/>
              </a:rPr>
              <a:t>   public</a:t>
            </a:r>
            <a:r>
              <a:rPr lang="en-US" sz="14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solidFill>
                  <a:srgbClr val="7F0055"/>
                </a:solidFill>
                <a:latin typeface="Courier New" pitchFamily="49" charset="0"/>
                <a:cs typeface="Courier New" pitchFamily="49" charset="0"/>
              </a:rPr>
              <a:t>void</a:t>
            </a:r>
            <a:r>
              <a:rPr lang="en-US" sz="14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inputChanged</a:t>
            </a:r>
            <a:r>
              <a:rPr lang="en-US" sz="14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(Viewer </a:t>
            </a:r>
            <a:r>
              <a:rPr lang="en-US" sz="1400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viewer</a:t>
            </a:r>
            <a:r>
              <a:rPr lang="en-US" sz="14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, Object </a:t>
            </a:r>
            <a:r>
              <a:rPr lang="en-US" sz="1400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oldInput</a:t>
            </a:r>
            <a:r>
              <a:rPr lang="en-US" sz="14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,</a:t>
            </a:r>
          </a:p>
          <a:p>
            <a:pPr>
              <a:spcBef>
                <a:spcPts val="0"/>
              </a:spcBef>
              <a:buNone/>
            </a:pPr>
            <a:r>
              <a:rPr lang="en-US" sz="14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                                         Object </a:t>
            </a:r>
            <a:r>
              <a:rPr lang="en-US" sz="1400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newInput</a:t>
            </a:r>
            <a:r>
              <a:rPr lang="en-US" sz="14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) {</a:t>
            </a:r>
          </a:p>
          <a:p>
            <a:pPr>
              <a:spcBef>
                <a:spcPts val="0"/>
              </a:spcBef>
              <a:buNone/>
            </a:pPr>
            <a:r>
              <a:rPr lang="en-US" sz="1400" b="1" dirty="0" smtClean="0">
                <a:solidFill>
                  <a:srgbClr val="7F0055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400" b="1" dirty="0" err="1" smtClean="0">
                <a:solidFill>
                  <a:srgbClr val="7F0055"/>
                </a:solidFill>
                <a:latin typeface="Courier New" pitchFamily="49" charset="0"/>
                <a:cs typeface="Courier New" pitchFamily="49" charset="0"/>
              </a:rPr>
              <a:t>this</a:t>
            </a:r>
            <a:r>
              <a:rPr lang="en-US" sz="1400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dirty="0" err="1" smtClean="0">
                <a:solidFill>
                  <a:srgbClr val="0000C0"/>
                </a:solidFill>
                <a:latin typeface="Courier New" pitchFamily="49" charset="0"/>
                <a:cs typeface="Courier New" pitchFamily="49" charset="0"/>
              </a:rPr>
              <a:t>viewer</a:t>
            </a:r>
            <a:r>
              <a:rPr lang="en-US" sz="14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= (</a:t>
            </a:r>
            <a:r>
              <a:rPr lang="en-US" sz="1400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TableViewer</a:t>
            </a:r>
            <a:r>
              <a:rPr lang="en-US" sz="14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) viewer;</a:t>
            </a:r>
          </a:p>
          <a:p>
            <a:pPr>
              <a:spcBef>
                <a:spcPts val="0"/>
              </a:spcBef>
              <a:buNone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400" b="1" dirty="0" err="1" smtClean="0">
                <a:solidFill>
                  <a:srgbClr val="7F0055"/>
                </a:solidFill>
                <a:latin typeface="Courier New" pitchFamily="49" charset="0"/>
                <a:cs typeface="Courier New" pitchFamily="49" charset="0"/>
              </a:rPr>
              <a:t>this</a:t>
            </a:r>
            <a:r>
              <a:rPr lang="en-US" sz="1400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dirty="0" err="1" smtClean="0">
                <a:solidFill>
                  <a:srgbClr val="0000C0"/>
                </a:solidFill>
                <a:latin typeface="Courier New" pitchFamily="49" charset="0"/>
                <a:cs typeface="Courier New" pitchFamily="49" charset="0"/>
              </a:rPr>
              <a:t>viewer</a:t>
            </a:r>
            <a:r>
              <a:rPr lang="en-US" sz="1400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.getTable</a:t>
            </a:r>
            <a:r>
              <a:rPr lang="en-US" sz="14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().</a:t>
            </a:r>
            <a:r>
              <a:rPr lang="en-US" sz="1400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addListener</a:t>
            </a:r>
            <a:r>
              <a:rPr lang="en-US" sz="14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SWT.</a:t>
            </a:r>
            <a:r>
              <a:rPr lang="en-US" sz="1400" i="1" dirty="0" err="1" smtClean="0">
                <a:solidFill>
                  <a:srgbClr val="0000C0"/>
                </a:solidFill>
                <a:latin typeface="Courier New" pitchFamily="49" charset="0"/>
                <a:cs typeface="Courier New" pitchFamily="49" charset="0"/>
              </a:rPr>
              <a:t>SetData</a:t>
            </a:r>
            <a:r>
              <a:rPr lang="en-US" sz="14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b="1" dirty="0" smtClean="0">
                <a:solidFill>
                  <a:srgbClr val="7F0055"/>
                </a:solidFill>
                <a:latin typeface="Courier New" pitchFamily="49" charset="0"/>
                <a:cs typeface="Courier New" pitchFamily="49" charset="0"/>
              </a:rPr>
              <a:t>new</a:t>
            </a:r>
            <a:r>
              <a:rPr lang="en-US" sz="14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Listener() {</a:t>
            </a:r>
          </a:p>
          <a:p>
            <a:pPr>
              <a:spcBef>
                <a:spcPts val="0"/>
              </a:spcBef>
              <a:buNone/>
            </a:pPr>
            <a:r>
              <a:rPr lang="en-US" sz="1400" b="1" dirty="0" smtClean="0">
                <a:solidFill>
                  <a:srgbClr val="7F0055"/>
                </a:solidFill>
                <a:latin typeface="Courier New" pitchFamily="49" charset="0"/>
                <a:cs typeface="Courier New" pitchFamily="49" charset="0"/>
              </a:rPr>
              <a:t>         public</a:t>
            </a:r>
            <a:r>
              <a:rPr lang="en-US" sz="14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solidFill>
                  <a:srgbClr val="7F0055"/>
                </a:solidFill>
                <a:latin typeface="Courier New" pitchFamily="49" charset="0"/>
                <a:cs typeface="Courier New" pitchFamily="49" charset="0"/>
              </a:rPr>
              <a:t>void</a:t>
            </a:r>
            <a:r>
              <a:rPr lang="en-US" sz="14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handleEvent</a:t>
            </a:r>
            <a:r>
              <a:rPr lang="en-US" sz="14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(Event </a:t>
            </a:r>
            <a:r>
              <a:rPr lang="en-US" sz="1400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event</a:t>
            </a:r>
            <a:r>
              <a:rPr lang="en-US" sz="14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) {</a:t>
            </a:r>
          </a:p>
          <a:p>
            <a:pPr>
              <a:spcBef>
                <a:spcPts val="0"/>
              </a:spcBef>
              <a:buNone/>
            </a:pPr>
            <a:r>
              <a:rPr lang="en-US" sz="14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TableItem</a:t>
            </a:r>
            <a:r>
              <a:rPr lang="en-US" sz="14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item = (</a:t>
            </a:r>
            <a:r>
              <a:rPr lang="en-US" sz="1400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TableItem</a:t>
            </a:r>
            <a:r>
              <a:rPr lang="en-US" sz="14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sz="1400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event.</a:t>
            </a:r>
            <a:r>
              <a:rPr lang="en-US" sz="1400" dirty="0" err="1" smtClean="0">
                <a:solidFill>
                  <a:srgbClr val="0000C0"/>
                </a:solidFill>
                <a:latin typeface="Courier New" pitchFamily="49" charset="0"/>
                <a:cs typeface="Courier New" pitchFamily="49" charset="0"/>
              </a:rPr>
              <a:t>item</a:t>
            </a:r>
            <a:r>
              <a:rPr lang="en-US" sz="14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;</a:t>
            </a:r>
          </a:p>
          <a:p>
            <a:pPr>
              <a:spcBef>
                <a:spcPts val="0"/>
              </a:spcBef>
              <a:buNone/>
            </a:pPr>
            <a:r>
              <a:rPr lang="en-US" sz="1400" dirty="0" smtClean="0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            // compute top and bottom index and clear portions </a:t>
            </a:r>
            <a:br>
              <a:rPr lang="en-US" sz="1400" dirty="0" smtClean="0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            // of the table to clean up memory</a:t>
            </a:r>
          </a:p>
          <a:p>
            <a:pPr>
              <a:spcBef>
                <a:spcPts val="0"/>
              </a:spcBef>
              <a:buNone/>
            </a:pPr>
            <a:r>
              <a:rPr lang="en-US" sz="14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sz="14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} </a:t>
            </a:r>
          </a:p>
          <a:p>
            <a:pPr>
              <a:spcBef>
                <a:spcPts val="0"/>
              </a:spcBef>
              <a:buNone/>
            </a:pPr>
            <a:r>
              <a:rPr lang="en-US" sz="14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    }</a:t>
            </a:r>
          </a:p>
          <a:p>
            <a:pPr>
              <a:spcBef>
                <a:spcPts val="0"/>
              </a:spcBef>
              <a:buNone/>
            </a:pPr>
            <a:r>
              <a:rPr lang="en-US" sz="14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 }</a:t>
            </a:r>
          </a:p>
          <a:p>
            <a:pPr>
              <a:spcBef>
                <a:spcPts val="0"/>
              </a:spcBef>
              <a:buNone/>
            </a:pPr>
            <a:endParaRPr lang="en-US" sz="1400" dirty="0" smtClean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ts val="0"/>
              </a:spcBef>
              <a:buNone/>
            </a:pPr>
            <a:r>
              <a:rPr lang="en-US" sz="1400" b="1" dirty="0" smtClean="0">
                <a:solidFill>
                  <a:srgbClr val="7F0055"/>
                </a:solidFill>
                <a:latin typeface="Courier New" pitchFamily="49" charset="0"/>
                <a:cs typeface="Courier New" pitchFamily="49" charset="0"/>
              </a:rPr>
              <a:t>   public</a:t>
            </a:r>
            <a:r>
              <a:rPr lang="en-US" sz="14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solidFill>
                  <a:srgbClr val="7F0055"/>
                </a:solidFill>
                <a:latin typeface="Courier New" pitchFamily="49" charset="0"/>
                <a:cs typeface="Courier New" pitchFamily="49" charset="0"/>
              </a:rPr>
              <a:t>void</a:t>
            </a:r>
            <a:r>
              <a:rPr lang="en-US" sz="14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updateElement</a:t>
            </a:r>
            <a:r>
              <a:rPr lang="en-US" sz="14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b="1" dirty="0" err="1" smtClean="0">
                <a:solidFill>
                  <a:srgbClr val="7F0055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index) {</a:t>
            </a:r>
          </a:p>
          <a:p>
            <a:pPr>
              <a:spcBef>
                <a:spcPts val="0"/>
              </a:spcBef>
              <a:buNone/>
            </a:pPr>
            <a:r>
              <a:rPr lang="en-US" sz="1400" dirty="0" smtClean="0">
                <a:solidFill>
                  <a:srgbClr val="000000"/>
                </a:solidFill>
                <a:highlight>
                  <a:srgbClr val="D4D4D4"/>
                </a:highlight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sz="14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Contact </a:t>
            </a:r>
            <a:r>
              <a:rPr lang="en-US" sz="1400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contact</a:t>
            </a:r>
            <a:r>
              <a:rPr lang="en-US" sz="14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getAllContacts</a:t>
            </a:r>
            <a:r>
              <a:rPr lang="en-US" sz="14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().get(index);</a:t>
            </a:r>
          </a:p>
          <a:p>
            <a:pPr>
              <a:spcBef>
                <a:spcPts val="0"/>
              </a:spcBef>
              <a:buNone/>
            </a:pPr>
            <a:r>
              <a:rPr lang="en-US" sz="1400" dirty="0" smtClean="0">
                <a:solidFill>
                  <a:srgbClr val="0000C0"/>
                </a:solidFill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sz="1400" dirty="0" err="1" smtClean="0">
                <a:solidFill>
                  <a:srgbClr val="0000C0"/>
                </a:solidFill>
                <a:latin typeface="Courier New" pitchFamily="49" charset="0"/>
                <a:cs typeface="Courier New" pitchFamily="49" charset="0"/>
              </a:rPr>
              <a:t>viewer</a:t>
            </a:r>
            <a:r>
              <a:rPr lang="en-US" sz="1400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.replace</a:t>
            </a:r>
            <a:r>
              <a:rPr lang="en-US" sz="14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(contact, index);</a:t>
            </a:r>
          </a:p>
          <a:p>
            <a:pPr>
              <a:spcBef>
                <a:spcPts val="0"/>
              </a:spcBef>
              <a:buNone/>
            </a:pPr>
            <a:r>
              <a:rPr lang="en-US" sz="14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 }</a:t>
            </a:r>
          </a:p>
          <a:p>
            <a:pPr>
              <a:spcBef>
                <a:spcPts val="0"/>
              </a:spcBef>
              <a:buNone/>
            </a:pPr>
            <a:r>
              <a:rPr lang="en-US" sz="14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}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457200" y="1125539"/>
            <a:ext cx="8229600" cy="740331"/>
          </a:xfrm>
        </p:spPr>
        <p:txBody>
          <a:bodyPr>
            <a:normAutofit/>
          </a:bodyPr>
          <a:lstStyle/>
          <a:p>
            <a:pPr>
              <a:buClrTx/>
              <a:buFont typeface="Arial" pitchFamily="34" charset="0"/>
              <a:buChar char="»"/>
            </a:pPr>
            <a:r>
              <a:rPr lang="en-US" dirty="0" smtClean="0">
                <a:sym typeface="Wingdings" pitchFamily="2" charset="2"/>
              </a:rPr>
              <a:t>The virtual table viewer needs to be provided with a </a:t>
            </a:r>
            <a:r>
              <a:rPr lang="en-US" sz="1800" dirty="0" err="1" smtClean="0">
                <a:latin typeface="Courier New"/>
                <a:cs typeface="Courier New"/>
                <a:sym typeface="Wingdings" pitchFamily="2" charset="2"/>
              </a:rPr>
              <a:t>ILazyContent</a:t>
            </a:r>
            <a:r>
              <a:rPr lang="en-US" sz="1800" dirty="0" smtClean="0">
                <a:latin typeface="Courier New"/>
                <a:cs typeface="Courier New"/>
                <a:sym typeface="Wingdings" pitchFamily="2" charset="2"/>
              </a:rPr>
              <a:t>-Provider</a:t>
            </a:r>
            <a:r>
              <a:rPr lang="en-US" dirty="0" smtClean="0">
                <a:sym typeface="Wingdings" pitchFamily="2" charset="2"/>
              </a:rPr>
              <a:t> implementation</a:t>
            </a:r>
            <a:r>
              <a:rPr lang="en-US" dirty="0" smtClean="0"/>
              <a:t>: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nhaltsplatzhalter 6" descr="VirtualTree.bmp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3243262" y="1009417"/>
            <a:ext cx="2657475" cy="4876800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2EEC91-8B3F-4326-B562-12F5A55A689F}" type="slidenum">
              <a:rPr lang="en-US" smtClean="0"/>
              <a:pPr/>
              <a:t>79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>
            <a:normAutofit/>
          </a:bodyPr>
          <a:lstStyle/>
          <a:p>
            <a:r>
              <a:rPr lang="en-US" dirty="0" smtClean="0"/>
              <a:t>A Virtual Tree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ct val="0"/>
              </a:spcAft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dirty="0" smtClean="0"/>
              <a:t>Please contact us for details:</a:t>
            </a:r>
          </a:p>
          <a:p>
            <a:pPr>
              <a:spcBef>
                <a:spcPct val="0"/>
              </a:spcBef>
              <a:spcAft>
                <a:spcPct val="0"/>
              </a:spcAft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US" dirty="0" smtClean="0"/>
          </a:p>
          <a:p>
            <a:pPr>
              <a:spcBef>
                <a:spcPct val="0"/>
              </a:spcBef>
              <a:spcAft>
                <a:spcPct val="0"/>
              </a:spcAft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dirty="0" smtClean="0"/>
              <a:t>Eclipse Training Alliance</a:t>
            </a:r>
          </a:p>
          <a:p>
            <a:pPr>
              <a:spcBef>
                <a:spcPct val="0"/>
              </a:spcBef>
              <a:spcAft>
                <a:spcPct val="0"/>
              </a:spcAft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dirty="0" smtClean="0"/>
              <a:t>c/o CC3 GmbH</a:t>
            </a:r>
          </a:p>
          <a:p>
            <a:pPr>
              <a:spcBef>
                <a:spcPct val="0"/>
              </a:spcBef>
              <a:spcAft>
                <a:spcPct val="0"/>
              </a:spcAft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dirty="0" err="1" smtClean="0"/>
              <a:t>Jörn</a:t>
            </a:r>
            <a:r>
              <a:rPr lang="en-US" dirty="0" smtClean="0"/>
              <a:t> </a:t>
            </a:r>
            <a:r>
              <a:rPr lang="en-US" dirty="0" err="1" smtClean="0"/>
              <a:t>Weigle</a:t>
            </a:r>
            <a:endParaRPr lang="en-US" dirty="0" smtClean="0"/>
          </a:p>
          <a:p>
            <a:pPr>
              <a:spcBef>
                <a:spcPct val="0"/>
              </a:spcBef>
              <a:spcAft>
                <a:spcPct val="0"/>
              </a:spcAft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dirty="0" err="1"/>
              <a:t>Götzenbergstr</a:t>
            </a:r>
            <a:r>
              <a:rPr lang="en-US" dirty="0"/>
              <a:t>. 34</a:t>
            </a:r>
            <a:endParaRPr lang="en-US" dirty="0" smtClean="0"/>
          </a:p>
          <a:p>
            <a:pPr>
              <a:spcBef>
                <a:spcPct val="0"/>
              </a:spcBef>
              <a:spcAft>
                <a:spcPct val="0"/>
              </a:spcAft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dirty="0"/>
              <a:t>D- 70329 </a:t>
            </a:r>
            <a:r>
              <a:rPr lang="en-US" dirty="0" smtClean="0"/>
              <a:t>Stuttgart</a:t>
            </a:r>
          </a:p>
          <a:p>
            <a:pPr>
              <a:spcBef>
                <a:spcPct val="0"/>
              </a:spcBef>
              <a:spcAft>
                <a:spcPct val="0"/>
              </a:spcAft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US" dirty="0" smtClean="0"/>
          </a:p>
          <a:p>
            <a:pPr>
              <a:spcBef>
                <a:spcPct val="0"/>
              </a:spcBef>
              <a:spcAft>
                <a:spcPct val="0"/>
              </a:spcAft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dirty="0" smtClean="0"/>
              <a:t>Phone </a:t>
            </a:r>
            <a:r>
              <a:rPr lang="en-US" dirty="0"/>
              <a:t>+49 711 2203536</a:t>
            </a:r>
            <a:endParaRPr lang="en-US" dirty="0" smtClean="0"/>
          </a:p>
          <a:p>
            <a:pPr>
              <a:spcBef>
                <a:spcPct val="0"/>
              </a:spcBef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dirty="0" smtClean="0">
                <a:solidFill>
                  <a:schemeClr val="accent2"/>
                </a:solidFill>
              </a:rPr>
              <a:t>www.eclipse-training.net</a:t>
            </a: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500034" y="-24"/>
            <a:ext cx="8143932" cy="571504"/>
          </a:xfrm>
        </p:spPr>
        <p:txBody>
          <a:bodyPr/>
          <a:lstStyle/>
          <a:p>
            <a:r>
              <a:rPr lang="en-US" dirty="0" smtClean="0"/>
              <a:t>Contact Europe</a:t>
            </a:r>
            <a:endParaRPr lang="en-US" dirty="0"/>
          </a:p>
        </p:txBody>
      </p:sp>
      <p:pic>
        <p:nvPicPr>
          <p:cNvPr id="7" name="Grafik 6" descr="screenshot_0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213803" y="1205867"/>
            <a:ext cx="4463310" cy="3850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619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feld 11"/>
          <p:cNvSpPr txBox="1"/>
          <p:nvPr/>
        </p:nvSpPr>
        <p:spPr>
          <a:xfrm>
            <a:off x="875585" y="1976036"/>
            <a:ext cx="7381429" cy="40318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buNone/>
            </a:pPr>
            <a:r>
              <a:rPr lang="en-US" sz="1400" b="1" dirty="0" smtClean="0">
                <a:solidFill>
                  <a:srgbClr val="7F0055"/>
                </a:solidFill>
                <a:latin typeface="Courier New" pitchFamily="49" charset="0"/>
                <a:cs typeface="Courier New" pitchFamily="49" charset="0"/>
              </a:rPr>
              <a:t>public</a:t>
            </a:r>
            <a:r>
              <a:rPr lang="en-US" sz="14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solidFill>
                  <a:srgbClr val="7F0055"/>
                </a:solidFill>
                <a:latin typeface="Courier New" pitchFamily="49" charset="0"/>
                <a:cs typeface="Courier New" pitchFamily="49" charset="0"/>
              </a:rPr>
              <a:t>void</a:t>
            </a:r>
            <a:r>
              <a:rPr lang="en-US" sz="14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createPartControl</a:t>
            </a:r>
            <a:r>
              <a:rPr lang="en-US" sz="14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(Composite parent) {</a:t>
            </a:r>
          </a:p>
          <a:p>
            <a:pPr>
              <a:spcBef>
                <a:spcPts val="600"/>
              </a:spcBef>
              <a:buNone/>
            </a:pPr>
            <a:r>
              <a:rPr lang="en-US" sz="1400" dirty="0" smtClean="0">
                <a:solidFill>
                  <a:srgbClr val="0000C0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solidFill>
                  <a:srgbClr val="0000C0"/>
                </a:solidFill>
                <a:latin typeface="Courier New" pitchFamily="49" charset="0"/>
                <a:cs typeface="Courier New" pitchFamily="49" charset="0"/>
              </a:rPr>
              <a:t>treeViewer</a:t>
            </a:r>
            <a:r>
              <a:rPr lang="en-US" sz="14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b="1" dirty="0" smtClean="0">
                <a:solidFill>
                  <a:srgbClr val="7F0055"/>
                </a:solidFill>
                <a:latin typeface="Courier New" pitchFamily="49" charset="0"/>
                <a:cs typeface="Courier New" pitchFamily="49" charset="0"/>
              </a:rPr>
              <a:t>new</a:t>
            </a:r>
            <a:r>
              <a:rPr lang="en-US" sz="14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TreeViewer</a:t>
            </a:r>
            <a:r>
              <a:rPr lang="en-US" sz="14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(parent, SWT.</a:t>
            </a:r>
            <a:r>
              <a:rPr lang="en-US" sz="1400" i="1" dirty="0" smtClean="0">
                <a:solidFill>
                  <a:srgbClr val="0000C0"/>
                </a:solidFill>
                <a:latin typeface="Courier New" pitchFamily="49" charset="0"/>
                <a:cs typeface="Courier New" pitchFamily="49" charset="0"/>
              </a:rPr>
              <a:t>VIRTUAL</a:t>
            </a:r>
            <a:r>
              <a:rPr lang="en-US" sz="1400" i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);</a:t>
            </a:r>
          </a:p>
          <a:p>
            <a:pPr>
              <a:spcBef>
                <a:spcPts val="600"/>
              </a:spcBef>
              <a:buNone/>
            </a:pPr>
            <a:endParaRPr lang="en-US" sz="1400" i="1" dirty="0" smtClean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ts val="600"/>
              </a:spcBef>
              <a:buNone/>
            </a:pPr>
            <a:r>
              <a:rPr lang="en-US" sz="14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getSite</a:t>
            </a:r>
            <a:r>
              <a:rPr lang="en-US" sz="14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().</a:t>
            </a:r>
            <a:r>
              <a:rPr lang="en-US" sz="1400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setSelectionProvider</a:t>
            </a:r>
            <a:r>
              <a:rPr lang="en-US" sz="14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solidFill>
                  <a:srgbClr val="0000C0"/>
                </a:solidFill>
                <a:latin typeface="Courier New" pitchFamily="49" charset="0"/>
                <a:cs typeface="Courier New" pitchFamily="49" charset="0"/>
              </a:rPr>
              <a:t>treeViewer</a:t>
            </a:r>
            <a:r>
              <a:rPr lang="en-US" sz="14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);</a:t>
            </a:r>
          </a:p>
          <a:p>
            <a:pPr>
              <a:spcBef>
                <a:spcPts val="600"/>
              </a:spcBef>
              <a:buNone/>
            </a:pPr>
            <a:r>
              <a:rPr lang="en-US" sz="1400" dirty="0" smtClean="0">
                <a:solidFill>
                  <a:srgbClr val="0000C0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solidFill>
                  <a:srgbClr val="0000C0"/>
                </a:solidFill>
                <a:latin typeface="Courier New" pitchFamily="49" charset="0"/>
                <a:cs typeface="Courier New" pitchFamily="49" charset="0"/>
              </a:rPr>
              <a:t>treeViewer</a:t>
            </a:r>
            <a:r>
              <a:rPr lang="en-US" sz="1400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.setLabelProvider</a:t>
            </a:r>
            <a:r>
              <a:rPr lang="en-US" sz="14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b="1" dirty="0" smtClean="0">
                <a:solidFill>
                  <a:srgbClr val="7F0055"/>
                </a:solidFill>
                <a:latin typeface="Courier New" pitchFamily="49" charset="0"/>
                <a:cs typeface="Courier New" pitchFamily="49" charset="0"/>
              </a:rPr>
              <a:t>new</a:t>
            </a:r>
            <a:r>
              <a:rPr lang="en-US" sz="14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TreeLabelProvider</a:t>
            </a:r>
            <a:r>
              <a:rPr lang="en-US" sz="14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());</a:t>
            </a:r>
          </a:p>
          <a:p>
            <a:pPr>
              <a:spcBef>
                <a:spcPts val="600"/>
              </a:spcBef>
              <a:buNone/>
            </a:pPr>
            <a:r>
              <a:rPr lang="en-US" sz="1400" dirty="0" smtClean="0">
                <a:solidFill>
                  <a:srgbClr val="0000C0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solidFill>
                  <a:srgbClr val="0000C0"/>
                </a:solidFill>
                <a:latin typeface="Courier New" pitchFamily="49" charset="0"/>
                <a:cs typeface="Courier New" pitchFamily="49" charset="0"/>
              </a:rPr>
              <a:t>treeViewer</a:t>
            </a:r>
            <a:r>
              <a:rPr lang="en-US" sz="1400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.setContentProvider</a:t>
            </a:r>
            <a:r>
              <a:rPr lang="en-US" sz="14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</a:t>
            </a:r>
            <a:br>
              <a:rPr lang="en-US" sz="14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               </a:t>
            </a:r>
            <a:r>
              <a:rPr lang="en-US" sz="1400" b="1" dirty="0" smtClean="0">
                <a:solidFill>
                  <a:srgbClr val="7F0055"/>
                </a:solidFill>
                <a:latin typeface="Courier New" pitchFamily="49" charset="0"/>
                <a:cs typeface="Courier New" pitchFamily="49" charset="0"/>
              </a:rPr>
              <a:t>new</a:t>
            </a:r>
            <a:r>
              <a:rPr lang="en-US" sz="14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LazyTreeContentProvider</a:t>
            </a:r>
            <a:r>
              <a:rPr lang="en-US" sz="14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solidFill>
                  <a:srgbClr val="0000C0"/>
                </a:solidFill>
                <a:latin typeface="Courier New" pitchFamily="49" charset="0"/>
                <a:cs typeface="Courier New" pitchFamily="49" charset="0"/>
              </a:rPr>
              <a:t>treeViewer</a:t>
            </a:r>
            <a:r>
              <a:rPr lang="en-US" sz="14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));</a:t>
            </a:r>
          </a:p>
          <a:p>
            <a:pPr>
              <a:spcBef>
                <a:spcPts val="600"/>
              </a:spcBef>
              <a:buNone/>
            </a:pPr>
            <a:r>
              <a:rPr lang="en-US" sz="1400" dirty="0" smtClean="0">
                <a:solidFill>
                  <a:srgbClr val="0000C0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solidFill>
                  <a:srgbClr val="0000C0"/>
                </a:solidFill>
                <a:latin typeface="Courier New" pitchFamily="49" charset="0"/>
                <a:cs typeface="Courier New" pitchFamily="49" charset="0"/>
              </a:rPr>
              <a:t>treeViewer</a:t>
            </a:r>
            <a:r>
              <a:rPr lang="en-US" sz="1400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.setUseHashlookup</a:t>
            </a:r>
            <a:r>
              <a:rPr lang="en-US" sz="14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b="1" dirty="0" smtClean="0">
                <a:solidFill>
                  <a:srgbClr val="7F0055"/>
                </a:solidFill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sz="14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);</a:t>
            </a:r>
          </a:p>
          <a:p>
            <a:pPr>
              <a:spcBef>
                <a:spcPts val="600"/>
              </a:spcBef>
              <a:buNone/>
            </a:pP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ts val="600"/>
              </a:spcBef>
              <a:buNone/>
            </a:pPr>
            <a:r>
              <a:rPr lang="en-US" sz="14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TreeModel</a:t>
            </a:r>
            <a:r>
              <a:rPr lang="en-US" sz="14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treeModel</a:t>
            </a:r>
            <a:r>
              <a:rPr lang="en-US" sz="14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b="1" dirty="0" smtClean="0">
                <a:solidFill>
                  <a:srgbClr val="7F0055"/>
                </a:solidFill>
                <a:latin typeface="Courier New" pitchFamily="49" charset="0"/>
                <a:cs typeface="Courier New" pitchFamily="49" charset="0"/>
              </a:rPr>
              <a:t>new</a:t>
            </a:r>
            <a:r>
              <a:rPr lang="en-US" sz="14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TreeModel</a:t>
            </a:r>
            <a:r>
              <a:rPr lang="en-US" sz="14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();</a:t>
            </a:r>
          </a:p>
          <a:p>
            <a:pPr>
              <a:spcBef>
                <a:spcPts val="600"/>
              </a:spcBef>
              <a:buNone/>
            </a:pPr>
            <a:r>
              <a:rPr lang="en-US" sz="14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RootNode</a:t>
            </a:r>
            <a:r>
              <a:rPr lang="en-US" sz="14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root = </a:t>
            </a:r>
            <a:r>
              <a:rPr lang="en-US" sz="1400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treeModel.getRoot</a:t>
            </a:r>
            <a:r>
              <a:rPr lang="en-US" sz="14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();</a:t>
            </a:r>
          </a:p>
          <a:p>
            <a:pPr>
              <a:spcBef>
                <a:spcPts val="600"/>
              </a:spcBef>
              <a:buNone/>
            </a:pPr>
            <a:r>
              <a:rPr lang="en-US" sz="1400" dirty="0" smtClean="0">
                <a:solidFill>
                  <a:srgbClr val="0000C0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solidFill>
                  <a:srgbClr val="0000C0"/>
                </a:solidFill>
                <a:latin typeface="Courier New" pitchFamily="49" charset="0"/>
                <a:cs typeface="Courier New" pitchFamily="49" charset="0"/>
              </a:rPr>
              <a:t>treeViewer</a:t>
            </a:r>
            <a:r>
              <a:rPr lang="en-US" sz="1400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.setInput</a:t>
            </a:r>
            <a:r>
              <a:rPr lang="en-US" sz="14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(root);</a:t>
            </a:r>
          </a:p>
          <a:p>
            <a:pPr>
              <a:spcBef>
                <a:spcPts val="600"/>
              </a:spcBef>
              <a:buNone/>
            </a:pPr>
            <a:r>
              <a:rPr lang="en-US" sz="1400" dirty="0" smtClean="0">
                <a:solidFill>
                  <a:srgbClr val="0000C0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solidFill>
                  <a:srgbClr val="0000C0"/>
                </a:solidFill>
                <a:latin typeface="Courier New" pitchFamily="49" charset="0"/>
                <a:cs typeface="Courier New" pitchFamily="49" charset="0"/>
              </a:rPr>
              <a:t>treeViewer</a:t>
            </a:r>
            <a:r>
              <a:rPr lang="en-US" sz="1400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.setChildCount</a:t>
            </a:r>
            <a:r>
              <a:rPr lang="en-US" sz="14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(root, </a:t>
            </a:r>
            <a:r>
              <a:rPr lang="en-US" sz="1400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root.getChildCount</a:t>
            </a:r>
            <a:r>
              <a:rPr lang="en-US" sz="14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());</a:t>
            </a:r>
          </a:p>
          <a:p>
            <a:pPr>
              <a:spcBef>
                <a:spcPts val="600"/>
              </a:spcBef>
              <a:buNone/>
            </a:pPr>
            <a:r>
              <a:rPr lang="en-US" sz="14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E2EEC91-8B3F-4326-B562-12F5A55A689F}" type="slidenum">
              <a:rPr lang="en-US" smtClean="0"/>
              <a:pPr>
                <a:defRPr/>
              </a:pPr>
              <a:t>80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Virtual </a:t>
            </a:r>
            <a:r>
              <a:rPr lang="en-US" dirty="0" err="1" smtClean="0"/>
              <a:t>TreeViewer</a:t>
            </a:r>
            <a:r>
              <a:rPr lang="en-US" dirty="0" smtClean="0"/>
              <a:t> initialization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5208691" y="2291064"/>
            <a:ext cx="1245898" cy="210089"/>
          </a:xfrm>
          <a:prstGeom prst="roundRect">
            <a:avLst/>
          </a:prstGeom>
          <a:solidFill>
            <a:srgbClr val="FF6600">
              <a:alpha val="30980"/>
            </a:srgbClr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2702859" y="3676259"/>
            <a:ext cx="4235823" cy="223387"/>
          </a:xfrm>
          <a:prstGeom prst="roundRect">
            <a:avLst/>
          </a:prstGeom>
          <a:solidFill>
            <a:srgbClr val="FF6600">
              <a:alpha val="30980"/>
            </a:srgbClr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2553676" y="3953435"/>
            <a:ext cx="2341054" cy="228600"/>
          </a:xfrm>
          <a:prstGeom prst="roundRect">
            <a:avLst/>
          </a:prstGeom>
          <a:solidFill>
            <a:srgbClr val="FF6600">
              <a:alpha val="30980"/>
            </a:srgbClr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2545592" y="5124035"/>
            <a:ext cx="1542314" cy="241342"/>
          </a:xfrm>
          <a:prstGeom prst="roundRect">
            <a:avLst/>
          </a:prstGeom>
          <a:solidFill>
            <a:srgbClr val="FF6600">
              <a:alpha val="30980"/>
            </a:srgbClr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2554941" y="5419162"/>
            <a:ext cx="4262718" cy="201707"/>
          </a:xfrm>
          <a:prstGeom prst="roundRect">
            <a:avLst/>
          </a:prstGeom>
          <a:solidFill>
            <a:srgbClr val="FF6600">
              <a:alpha val="30980"/>
            </a:srgbClr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57200" y="1125539"/>
            <a:ext cx="8229600" cy="740331"/>
          </a:xfrm>
        </p:spPr>
        <p:txBody>
          <a:bodyPr>
            <a:normAutofit/>
          </a:bodyPr>
          <a:lstStyle/>
          <a:p>
            <a:pPr>
              <a:buClrTx/>
              <a:buFont typeface="Arial" pitchFamily="34" charset="0"/>
              <a:buChar char="»"/>
            </a:pPr>
            <a:r>
              <a:rPr lang="en-US" dirty="0" smtClean="0">
                <a:sym typeface="Wingdings" pitchFamily="2" charset="2"/>
              </a:rPr>
              <a:t>In order to create a virtual tree viewer you need to go through some defined steps</a:t>
            </a:r>
            <a:r>
              <a:rPr lang="en-US" dirty="0" smtClean="0"/>
              <a:t>: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E2EEC91-8B3F-4326-B562-12F5A55A689F}" type="slidenum">
              <a:rPr lang="en-US" smtClean="0"/>
              <a:pPr>
                <a:defRPr/>
              </a:pPr>
              <a:t>81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ILazyContentProvider</a:t>
            </a:r>
            <a:endParaRPr lang="en-US" dirty="0"/>
          </a:p>
        </p:txBody>
      </p:sp>
      <p:sp>
        <p:nvSpPr>
          <p:cNvPr id="6" name="Textfeld 5"/>
          <p:cNvSpPr txBox="1"/>
          <p:nvPr/>
        </p:nvSpPr>
        <p:spPr>
          <a:xfrm>
            <a:off x="862138" y="1949142"/>
            <a:ext cx="7475039" cy="410881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buNone/>
            </a:pPr>
            <a:r>
              <a:rPr lang="en-US" sz="1400" b="1" dirty="0" smtClean="0">
                <a:solidFill>
                  <a:srgbClr val="7F0055"/>
                </a:solidFill>
                <a:latin typeface="Courier New" pitchFamily="49" charset="0"/>
                <a:cs typeface="Courier New" pitchFamily="49" charset="0"/>
              </a:rPr>
              <a:t>class</a:t>
            </a:r>
            <a:r>
              <a:rPr lang="en-US" sz="14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TreeContentProvider</a:t>
            </a:r>
            <a:r>
              <a:rPr lang="en-US" sz="14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solidFill>
                  <a:srgbClr val="7F0055"/>
                </a:solidFill>
                <a:latin typeface="Courier New" pitchFamily="49" charset="0"/>
                <a:cs typeface="Courier New" pitchFamily="49" charset="0"/>
              </a:rPr>
              <a:t>implements</a:t>
            </a:r>
            <a:r>
              <a:rPr lang="en-US" sz="14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ILazyTreeContentProvider</a:t>
            </a:r>
            <a:r>
              <a:rPr lang="en-US" sz="14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{</a:t>
            </a:r>
          </a:p>
          <a:p>
            <a:pPr>
              <a:spcBef>
                <a:spcPts val="600"/>
              </a:spcBef>
              <a:buNone/>
            </a:pPr>
            <a:endParaRPr lang="en-US" sz="1400" b="1" dirty="0" smtClean="0">
              <a:solidFill>
                <a:srgbClr val="7F0055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ts val="600"/>
              </a:spcBef>
              <a:buNone/>
            </a:pPr>
            <a:r>
              <a:rPr lang="en-US" sz="1400" b="1" dirty="0" smtClean="0">
                <a:solidFill>
                  <a:srgbClr val="7F0055"/>
                </a:solidFill>
                <a:latin typeface="Courier New" pitchFamily="49" charset="0"/>
                <a:cs typeface="Courier New" pitchFamily="49" charset="0"/>
              </a:rPr>
              <a:t>   public</a:t>
            </a:r>
            <a:r>
              <a:rPr lang="en-US" sz="14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solidFill>
                  <a:srgbClr val="7F0055"/>
                </a:solidFill>
                <a:latin typeface="Courier New" pitchFamily="49" charset="0"/>
                <a:cs typeface="Courier New" pitchFamily="49" charset="0"/>
              </a:rPr>
              <a:t>void</a:t>
            </a:r>
            <a:r>
              <a:rPr lang="en-US" sz="14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updateElement</a:t>
            </a:r>
            <a:r>
              <a:rPr lang="en-US" sz="14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(Object parent, </a:t>
            </a:r>
            <a:r>
              <a:rPr lang="en-US" sz="1400" b="1" dirty="0" err="1" smtClean="0">
                <a:solidFill>
                  <a:srgbClr val="7F0055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index) {</a:t>
            </a:r>
          </a:p>
          <a:p>
            <a:pPr>
              <a:spcBef>
                <a:spcPts val="600"/>
              </a:spcBef>
              <a:buNone/>
            </a:pPr>
            <a:r>
              <a:rPr lang="en-US" sz="14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sz="1400" b="1" dirty="0" smtClean="0">
                <a:solidFill>
                  <a:srgbClr val="7F0055"/>
                </a:solidFill>
                <a:latin typeface="Courier New" pitchFamily="49" charset="0"/>
                <a:cs typeface="Courier New" pitchFamily="49" charset="0"/>
              </a:rPr>
              <a:t>if</a:t>
            </a:r>
            <a:r>
              <a:rPr lang="en-US" sz="14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(parent </a:t>
            </a:r>
            <a:r>
              <a:rPr lang="en-US" sz="1400" b="1" dirty="0" err="1" smtClean="0">
                <a:solidFill>
                  <a:srgbClr val="7F0055"/>
                </a:solidFill>
                <a:latin typeface="Courier New" pitchFamily="49" charset="0"/>
                <a:cs typeface="Courier New" pitchFamily="49" charset="0"/>
              </a:rPr>
              <a:t>instanceof</a:t>
            </a:r>
            <a:r>
              <a:rPr lang="en-US" sz="14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RootNode</a:t>
            </a:r>
            <a:r>
              <a:rPr lang="en-US" sz="14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) {</a:t>
            </a:r>
          </a:p>
          <a:p>
            <a:pPr>
              <a:spcBef>
                <a:spcPts val="600"/>
              </a:spcBef>
              <a:buNone/>
            </a:pPr>
            <a:r>
              <a:rPr lang="en-US" sz="14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sz="1400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FirstLetterNode</a:t>
            </a:r>
            <a:r>
              <a:rPr lang="en-US" sz="14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child = </a:t>
            </a:r>
          </a:p>
          <a:p>
            <a:pPr>
              <a:spcBef>
                <a:spcPts val="600"/>
              </a:spcBef>
              <a:buNone/>
            </a:pPr>
            <a:r>
              <a:rPr lang="en-US" sz="14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          ((</a:t>
            </a:r>
            <a:r>
              <a:rPr lang="en-US" sz="1400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RootNode</a:t>
            </a:r>
            <a:r>
              <a:rPr lang="en-US" sz="14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) parent).</a:t>
            </a:r>
            <a:r>
              <a:rPr lang="en-US" sz="1400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getChildAt</a:t>
            </a:r>
            <a:r>
              <a:rPr lang="en-US" sz="14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(index);</a:t>
            </a:r>
          </a:p>
          <a:p>
            <a:pPr>
              <a:spcBef>
                <a:spcPts val="600"/>
              </a:spcBef>
              <a:buNone/>
            </a:pPr>
            <a:r>
              <a:rPr lang="en-US" sz="1400" dirty="0" smtClean="0">
                <a:solidFill>
                  <a:srgbClr val="0000C0"/>
                </a:solidFill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sz="1400" dirty="0" err="1" smtClean="0">
                <a:solidFill>
                  <a:srgbClr val="0000C0"/>
                </a:solidFill>
                <a:latin typeface="Courier New" pitchFamily="49" charset="0"/>
                <a:cs typeface="Courier New" pitchFamily="49" charset="0"/>
              </a:rPr>
              <a:t>treeViewer</a:t>
            </a:r>
            <a:r>
              <a:rPr lang="en-US" sz="1400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.replace</a:t>
            </a:r>
            <a:r>
              <a:rPr lang="en-US" sz="14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(parent, index, child);</a:t>
            </a:r>
          </a:p>
          <a:p>
            <a:pPr>
              <a:spcBef>
                <a:spcPts val="600"/>
              </a:spcBef>
              <a:buNone/>
            </a:pPr>
            <a:r>
              <a:rPr lang="en-US" sz="1400" dirty="0" smtClean="0">
                <a:solidFill>
                  <a:srgbClr val="0000C0"/>
                </a:solidFill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sz="1400" dirty="0" err="1" smtClean="0">
                <a:solidFill>
                  <a:srgbClr val="0000C0"/>
                </a:solidFill>
                <a:latin typeface="Courier New" pitchFamily="49" charset="0"/>
                <a:cs typeface="Courier New" pitchFamily="49" charset="0"/>
              </a:rPr>
              <a:t>treeViewer</a:t>
            </a:r>
            <a:r>
              <a:rPr lang="en-US" sz="1400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.setChildCount</a:t>
            </a:r>
            <a:r>
              <a:rPr lang="en-US" sz="14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(child, </a:t>
            </a:r>
            <a:r>
              <a:rPr lang="en-US" sz="1400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child.getChildCount</a:t>
            </a:r>
            <a:r>
              <a:rPr lang="en-US" sz="14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());</a:t>
            </a:r>
          </a:p>
          <a:p>
            <a:pPr>
              <a:spcBef>
                <a:spcPts val="600"/>
              </a:spcBef>
              <a:buNone/>
            </a:pPr>
            <a:r>
              <a:rPr lang="en-US" sz="14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    } </a:t>
            </a:r>
            <a:r>
              <a:rPr lang="en-US" sz="1400" b="1" dirty="0" smtClean="0">
                <a:solidFill>
                  <a:srgbClr val="7F0055"/>
                </a:solidFill>
                <a:latin typeface="Courier New" pitchFamily="49" charset="0"/>
                <a:cs typeface="Courier New" pitchFamily="49" charset="0"/>
              </a:rPr>
              <a:t>else</a:t>
            </a:r>
            <a:r>
              <a:rPr lang="en-US" sz="14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solidFill>
                  <a:srgbClr val="7F0055"/>
                </a:solidFill>
                <a:latin typeface="Courier New" pitchFamily="49" charset="0"/>
                <a:cs typeface="Courier New" pitchFamily="49" charset="0"/>
              </a:rPr>
              <a:t>if</a:t>
            </a:r>
            <a:r>
              <a:rPr lang="en-US" sz="14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(parent </a:t>
            </a:r>
            <a:r>
              <a:rPr lang="en-US" sz="1400" b="1" dirty="0" err="1" smtClean="0">
                <a:solidFill>
                  <a:srgbClr val="7F0055"/>
                </a:solidFill>
                <a:latin typeface="Courier New" pitchFamily="49" charset="0"/>
                <a:cs typeface="Courier New" pitchFamily="49" charset="0"/>
              </a:rPr>
              <a:t>instanceof</a:t>
            </a:r>
            <a:r>
              <a:rPr lang="en-US" sz="14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FirstLetterNode</a:t>
            </a:r>
            <a:r>
              <a:rPr lang="en-US" sz="14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) {</a:t>
            </a:r>
          </a:p>
          <a:p>
            <a:pPr>
              <a:spcBef>
                <a:spcPts val="600"/>
              </a:spcBef>
              <a:buNone/>
            </a:pPr>
            <a:r>
              <a:rPr lang="en-US" sz="1400" dirty="0" smtClean="0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         // …</a:t>
            </a:r>
          </a:p>
          <a:p>
            <a:pPr>
              <a:spcBef>
                <a:spcPts val="600"/>
              </a:spcBef>
              <a:buNone/>
            </a:pPr>
            <a:r>
              <a:rPr lang="en-US" sz="14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    }</a:t>
            </a:r>
          </a:p>
          <a:p>
            <a:pPr>
              <a:spcBef>
                <a:spcPts val="600"/>
              </a:spcBef>
              <a:buNone/>
            </a:pPr>
            <a:r>
              <a:rPr lang="en-US" sz="1400" dirty="0" smtClean="0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      //…</a:t>
            </a:r>
          </a:p>
          <a:p>
            <a:pPr>
              <a:spcBef>
                <a:spcPts val="600"/>
              </a:spcBef>
              <a:buNone/>
            </a:pPr>
            <a:r>
              <a:rPr lang="en-US" sz="14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 }</a:t>
            </a:r>
            <a:endParaRPr lang="en-US" sz="1400" b="1" dirty="0" smtClean="0">
              <a:solidFill>
                <a:srgbClr val="000000"/>
              </a:solidFill>
              <a:highlight>
                <a:srgbClr val="E8F2FE"/>
              </a:highlight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ts val="600"/>
              </a:spcBef>
              <a:buNone/>
            </a:pPr>
            <a:r>
              <a:rPr lang="en-US" sz="14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}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0" y="1125539"/>
            <a:ext cx="8229600" cy="740331"/>
          </a:xfrm>
        </p:spPr>
        <p:txBody>
          <a:bodyPr>
            <a:normAutofit/>
          </a:bodyPr>
          <a:lstStyle/>
          <a:p>
            <a:pPr>
              <a:buClrTx/>
              <a:buFont typeface="Arial" pitchFamily="34" charset="0"/>
              <a:buChar char="»"/>
            </a:pPr>
            <a:r>
              <a:rPr lang="en-US" dirty="0" smtClean="0">
                <a:sym typeface="Wingdings" pitchFamily="2" charset="2"/>
              </a:rPr>
              <a:t>The virtual tree viewer needs to be provided with a </a:t>
            </a:r>
            <a:r>
              <a:rPr lang="en-US" sz="1800" dirty="0" err="1" smtClean="0">
                <a:latin typeface="Courier New"/>
                <a:cs typeface="Courier New"/>
                <a:sym typeface="Wingdings" pitchFamily="2" charset="2"/>
              </a:rPr>
              <a:t>ILazyTree-ContentProvider</a:t>
            </a:r>
            <a:r>
              <a:rPr lang="en-US" dirty="0" smtClean="0">
                <a:sym typeface="Wingdings" pitchFamily="2" charset="2"/>
              </a:rPr>
              <a:t> implementation</a:t>
            </a:r>
            <a:r>
              <a:rPr lang="en-US" dirty="0" smtClean="0"/>
              <a:t>: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a virtual table to display a huge list of </a:t>
            </a:r>
            <a:r>
              <a:rPr lang="en-US" sz="1800" dirty="0" smtClean="0">
                <a:latin typeface="Courier New"/>
                <a:cs typeface="Courier New"/>
                <a:sym typeface="Wingdings" pitchFamily="2" charset="2"/>
              </a:rPr>
              <a:t>Contacts</a:t>
            </a:r>
          </a:p>
          <a:p>
            <a:r>
              <a:rPr lang="en-US" dirty="0" smtClean="0"/>
              <a:t>Initialize the </a:t>
            </a:r>
            <a:r>
              <a:rPr lang="en-US" sz="1800" dirty="0" err="1" smtClean="0">
                <a:latin typeface="Courier New"/>
                <a:cs typeface="Courier New"/>
                <a:sym typeface="Wingdings" pitchFamily="2" charset="2"/>
              </a:rPr>
              <a:t>DummyContactsRepository</a:t>
            </a:r>
            <a:r>
              <a:rPr lang="en-US" dirty="0" smtClean="0"/>
              <a:t> with 10.000 random </a:t>
            </a:r>
            <a:r>
              <a:rPr lang="en-US" sz="1800" dirty="0" smtClean="0">
                <a:latin typeface="Courier New"/>
                <a:cs typeface="Courier New"/>
                <a:sym typeface="Wingdings" pitchFamily="2" charset="2"/>
              </a:rPr>
              <a:t>Contacts</a:t>
            </a:r>
          </a:p>
          <a:p>
            <a:pPr lvl="1"/>
            <a:r>
              <a:rPr lang="en-US" dirty="0" smtClean="0"/>
              <a:t>Hint: Use </a:t>
            </a:r>
            <a:r>
              <a:rPr lang="en-US" dirty="0" err="1" smtClean="0">
                <a:latin typeface="Courier New"/>
                <a:cs typeface="Courier New"/>
                <a:sym typeface="Wingdings" pitchFamily="2" charset="2"/>
              </a:rPr>
              <a:t>java.util.Random</a:t>
            </a:r>
            <a:endParaRPr lang="en-US" dirty="0" smtClean="0">
              <a:latin typeface="Courier New"/>
              <a:cs typeface="Courier New"/>
              <a:sym typeface="Wingdings" pitchFamily="2" charset="2"/>
            </a:endParaRPr>
          </a:p>
          <a:p>
            <a:r>
              <a:rPr lang="en-US" dirty="0" smtClean="0"/>
              <a:t>Implement a Content Provider that implements </a:t>
            </a:r>
            <a:r>
              <a:rPr lang="en-US" sz="1800" dirty="0" err="1" smtClean="0">
                <a:latin typeface="Courier New"/>
                <a:cs typeface="Courier New"/>
                <a:sym typeface="Wingdings" pitchFamily="2" charset="2"/>
              </a:rPr>
              <a:t>ILazyContent</a:t>
            </a:r>
            <a:r>
              <a:rPr lang="en-US" sz="1800" dirty="0" smtClean="0">
                <a:latin typeface="Courier New"/>
                <a:cs typeface="Courier New"/>
                <a:sym typeface="Wingdings" pitchFamily="2" charset="2"/>
              </a:rPr>
              <a:t>-Provider</a:t>
            </a:r>
          </a:p>
          <a:p>
            <a:r>
              <a:rPr lang="en-US" dirty="0" smtClean="0"/>
              <a:t>Implement the </a:t>
            </a:r>
            <a:r>
              <a:rPr lang="en-US" sz="1800" dirty="0" err="1" smtClean="0">
                <a:latin typeface="Courier New"/>
                <a:cs typeface="Courier New"/>
                <a:sym typeface="Wingdings" pitchFamily="2" charset="2"/>
              </a:rPr>
              <a:t>updateElement</a:t>
            </a:r>
            <a:r>
              <a:rPr lang="en-US" sz="1800" dirty="0" smtClean="0">
                <a:latin typeface="Courier New"/>
                <a:cs typeface="Courier New"/>
                <a:sym typeface="Wingdings" pitchFamily="2" charset="2"/>
              </a:rPr>
              <a:t>()</a:t>
            </a:r>
            <a:r>
              <a:rPr lang="en-US" dirty="0" smtClean="0"/>
              <a:t> method properly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E2EEC91-8B3F-4326-B562-12F5A55A689F}" type="slidenum">
              <a:rPr lang="en-US" smtClean="0"/>
              <a:pPr>
                <a:defRPr/>
              </a:pPr>
              <a:t>82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 Tasks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Implement the </a:t>
            </a:r>
            <a:r>
              <a:rPr lang="en-US" sz="1800" dirty="0" err="1" smtClean="0">
                <a:latin typeface="Courier New"/>
                <a:cs typeface="Courier New"/>
                <a:sym typeface="Wingdings" pitchFamily="2" charset="2"/>
              </a:rPr>
              <a:t>handleEvent</a:t>
            </a:r>
            <a:r>
              <a:rPr lang="en-US" sz="1800" dirty="0" smtClean="0">
                <a:latin typeface="Courier New"/>
                <a:cs typeface="Courier New"/>
                <a:sym typeface="Wingdings" pitchFamily="2" charset="2"/>
              </a:rPr>
              <a:t>()</a:t>
            </a:r>
            <a:r>
              <a:rPr lang="en-US" dirty="0" smtClean="0"/>
              <a:t> method in your </a:t>
            </a:r>
            <a:r>
              <a:rPr lang="en-US" sz="1800" dirty="0" err="1" smtClean="0">
                <a:latin typeface="Courier New"/>
                <a:cs typeface="Courier New"/>
                <a:sym typeface="Wingdings" pitchFamily="2" charset="2"/>
              </a:rPr>
              <a:t>LazyContent</a:t>
            </a:r>
            <a:r>
              <a:rPr lang="en-US" sz="1800" dirty="0" smtClean="0">
                <a:latin typeface="Courier New"/>
                <a:cs typeface="Courier New"/>
                <a:sym typeface="Wingdings" pitchFamily="2" charset="2"/>
              </a:rPr>
              <a:t>-Provider</a:t>
            </a:r>
            <a:r>
              <a:rPr lang="en-US" dirty="0" smtClean="0"/>
              <a:t> to clean up table elements that are no longer needed</a:t>
            </a:r>
          </a:p>
          <a:p>
            <a:r>
              <a:rPr lang="en-US" dirty="0" smtClean="0"/>
              <a:t>Hint: Take a look in the project </a:t>
            </a:r>
            <a:r>
              <a:rPr lang="en-US" sz="1800" dirty="0" err="1" smtClean="0">
                <a:latin typeface="Courier New"/>
                <a:cs typeface="Courier New"/>
                <a:sym typeface="Wingdings" pitchFamily="2" charset="2"/>
              </a:rPr>
              <a:t>net.eclipsetraining.contacts</a:t>
            </a:r>
            <a:r>
              <a:rPr lang="en-US" sz="1800" dirty="0" smtClean="0">
                <a:latin typeface="Courier New"/>
                <a:cs typeface="Courier New"/>
                <a:sym typeface="Wingdings" pitchFamily="2" charset="2"/>
              </a:rPr>
              <a:t>. </a:t>
            </a:r>
            <a:r>
              <a:rPr lang="en-US" sz="1800" dirty="0" err="1" smtClean="0">
                <a:latin typeface="Courier New"/>
                <a:cs typeface="Courier New"/>
                <a:sym typeface="Wingdings" pitchFamily="2" charset="2"/>
              </a:rPr>
              <a:t>ui.virtualviews</a:t>
            </a:r>
            <a:endParaRPr lang="en-US" sz="1800" dirty="0">
              <a:latin typeface="Courier New"/>
              <a:cs typeface="Courier New"/>
              <a:sym typeface="Wingdings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2EEC91-8B3F-4326-B562-12F5A55A689F}" type="slidenum">
              <a:rPr lang="en-US" smtClean="0"/>
              <a:pPr/>
              <a:t>83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Optional Tasks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Kai </a:t>
            </a:r>
            <a:r>
              <a:rPr lang="en-US" dirty="0" err="1" smtClean="0"/>
              <a:t>Tödter’s</a:t>
            </a:r>
            <a:r>
              <a:rPr lang="en-US" dirty="0" smtClean="0"/>
              <a:t> MP3 Manager you will find examples for both virtual trees and tables, see </a:t>
            </a:r>
            <a:r>
              <a:rPr lang="en-US" dirty="0" smtClean="0">
                <a:hlinkClick r:id="rId2"/>
              </a:rPr>
              <a:t>http://max-server.myftp.org/trac/mp3m</a:t>
            </a:r>
            <a:endParaRPr lang="en-US" dirty="0" smtClean="0"/>
          </a:p>
          <a:p>
            <a:r>
              <a:rPr lang="en-US" dirty="0" smtClean="0"/>
              <a:t>Eclipse Corner Article, see </a:t>
            </a:r>
            <a:r>
              <a:rPr lang="en-US" dirty="0" smtClean="0">
                <a:hlinkClick r:id="rId3"/>
              </a:rPr>
              <a:t>http://www.eclipse.org/articles/Article-SWT-Virtual/Virtual-in-SWT.html</a:t>
            </a:r>
            <a:endParaRPr lang="en-US" dirty="0" smtClean="0"/>
          </a:p>
          <a:p>
            <a:pPr>
              <a:buNone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E2EEC91-8B3F-4326-B562-12F5A55A689F}" type="slidenum">
              <a:rPr lang="en-US" smtClean="0"/>
              <a:pPr>
                <a:defRPr/>
              </a:pPr>
              <a:t>84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Information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bgerundetes Rechteck 8"/>
          <p:cNvSpPr/>
          <p:nvPr/>
        </p:nvSpPr>
        <p:spPr>
          <a:xfrm>
            <a:off x="428596" y="4354275"/>
            <a:ext cx="4126626" cy="35719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6" name="Inhaltsplatzhalter 5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Introduction</a:t>
            </a:r>
          </a:p>
          <a:p>
            <a:r>
              <a:rPr lang="en-US" dirty="0" smtClean="0"/>
              <a:t>Plug-in philosophy</a:t>
            </a:r>
          </a:p>
          <a:p>
            <a:r>
              <a:rPr lang="en-US" dirty="0" smtClean="0"/>
              <a:t>Jobs</a:t>
            </a:r>
          </a:p>
          <a:p>
            <a:r>
              <a:rPr lang="en-US" dirty="0" smtClean="0"/>
              <a:t>Adapters</a:t>
            </a:r>
          </a:p>
          <a:p>
            <a:r>
              <a:rPr lang="en-US" dirty="0" err="1" smtClean="0"/>
              <a:t>JFace</a:t>
            </a:r>
            <a:r>
              <a:rPr lang="en-US" dirty="0" smtClean="0"/>
              <a:t> Wizards</a:t>
            </a:r>
          </a:p>
          <a:p>
            <a:r>
              <a:rPr lang="en-US" dirty="0" smtClean="0"/>
              <a:t>Data Binding</a:t>
            </a:r>
          </a:p>
          <a:p>
            <a:r>
              <a:rPr lang="en-US" dirty="0" smtClean="0"/>
              <a:t>Virtual Trees and Tables</a:t>
            </a:r>
          </a:p>
          <a:p>
            <a:r>
              <a:rPr lang="en-US" dirty="0" smtClean="0"/>
              <a:t>Defining Extension Points</a:t>
            </a:r>
          </a:p>
          <a:p>
            <a:r>
              <a:rPr lang="en-US" dirty="0" smtClean="0"/>
              <a:t>Customizing the Look and Feel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E64C7A-B923-420E-A18C-3EBD0469DC1F}" type="slidenum">
              <a:rPr lang="en-US" smtClean="0"/>
              <a:pPr/>
              <a:t>85</a:t>
            </a:fld>
            <a:endParaRPr lang="en-US"/>
          </a:p>
        </p:txBody>
      </p:sp>
      <p:sp>
        <p:nvSpPr>
          <p:cNvPr id="7" name="Inhaltsplatzhalter 6"/>
          <p:cNvSpPr>
            <a:spLocks noGrp="1"/>
          </p:cNvSpPr>
          <p:nvPr>
            <p:ph sz="half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Help System</a:t>
            </a:r>
            <a:endParaRPr lang="en-US" dirty="0"/>
          </a:p>
          <a:p>
            <a:r>
              <a:rPr lang="en-US" dirty="0" smtClean="0"/>
              <a:t>p2 - Provisioning and Update</a:t>
            </a:r>
            <a:endParaRPr lang="en-US" dirty="0"/>
          </a:p>
          <a:p>
            <a:r>
              <a:rPr lang="en-US" dirty="0" smtClean="0"/>
              <a:t>Headless build</a:t>
            </a:r>
          </a:p>
          <a:p>
            <a:r>
              <a:rPr lang="en-US" dirty="0" smtClean="0"/>
              <a:t>Wrap-up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Defining Extension Points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E64C7A-B923-420E-A18C-3EBD0469DC1F}" type="slidenum">
              <a:rPr lang="de-DE" smtClean="0"/>
              <a:pPr/>
              <a:t>86</a:t>
            </a:fld>
            <a:endParaRPr lang="de-DE"/>
          </a:p>
        </p:txBody>
      </p:sp>
      <p:pic>
        <p:nvPicPr>
          <p:cNvPr id="8" name="Inhaltsplatzhalter 7" descr="ExtensionPoint.JPG"/>
          <p:cNvPicPr>
            <a:picLocks noGrp="1" noChangeAspect="1"/>
          </p:cNvPicPr>
          <p:nvPr>
            <p:ph idx="4294967295"/>
          </p:nvPr>
        </p:nvPicPr>
        <p:blipFill>
          <a:blip r:embed="rId2" cstate="print"/>
          <a:stretch>
            <a:fillRect/>
          </a:stretch>
        </p:blipFill>
        <p:spPr>
          <a:xfrm>
            <a:off x="872331" y="1136650"/>
            <a:ext cx="7399338" cy="4562475"/>
          </a:xfr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Up to now all entries 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plugin.xml</a:t>
            </a:r>
            <a:r>
              <a:rPr lang="en-US" dirty="0" smtClean="0"/>
              <a:t> reflected extensions to predefined extension points – e.g.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org.eclipse.ui.views</a:t>
            </a:r>
            <a:r>
              <a:rPr lang="en-US" dirty="0" smtClean="0"/>
              <a:t> for contributing a view: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But there is an opposite side to this: the definition of the extension point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org.eclipse.ui.views</a:t>
            </a:r>
            <a:r>
              <a:rPr lang="en-US" dirty="0" smtClean="0"/>
              <a:t> in the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org.eclipse.ui</a:t>
            </a:r>
            <a:r>
              <a:rPr lang="en-US" dirty="0" smtClean="0"/>
              <a:t> Plug-in…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E64C7A-B923-420E-A18C-3EBD0469DC1F}" type="slidenum">
              <a:rPr lang="de-DE" smtClean="0"/>
              <a:pPr/>
              <a:t>87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Extensions</a:t>
            </a:r>
            <a:endParaRPr lang="en-US" dirty="0"/>
          </a:p>
        </p:txBody>
      </p:sp>
      <p:sp>
        <p:nvSpPr>
          <p:cNvPr id="9" name="Textfeld 8"/>
          <p:cNvSpPr txBox="1"/>
          <p:nvPr/>
        </p:nvSpPr>
        <p:spPr>
          <a:xfrm>
            <a:off x="980582" y="2186547"/>
            <a:ext cx="7381429" cy="252376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&lt;extension</a:t>
            </a:r>
          </a:p>
          <a:p>
            <a:r>
              <a:rPr lang="en-US" sz="1400" dirty="0" smtClean="0"/>
              <a:t>         point="</a:t>
            </a:r>
            <a:r>
              <a:rPr lang="en-US" sz="1400" b="1" dirty="0" err="1" smtClean="0"/>
              <a:t>org.eclipse.ui.views</a:t>
            </a:r>
            <a:r>
              <a:rPr lang="en-US" sz="1400" dirty="0" smtClean="0"/>
              <a:t>"&gt;</a:t>
            </a:r>
          </a:p>
          <a:p>
            <a:r>
              <a:rPr lang="en-US" sz="1400" dirty="0" smtClean="0"/>
              <a:t>      &lt;view</a:t>
            </a:r>
          </a:p>
          <a:p>
            <a:r>
              <a:rPr lang="en-US" sz="1400" dirty="0" smtClean="0"/>
              <a:t>            category="</a:t>
            </a:r>
            <a:r>
              <a:rPr lang="en-US" sz="1400" dirty="0" err="1" smtClean="0"/>
              <a:t>net.eclipsetraining.contacts.ui.views.categories.contacts</a:t>
            </a:r>
            <a:r>
              <a:rPr lang="en-US" sz="1400" dirty="0" smtClean="0"/>
              <a:t>"</a:t>
            </a:r>
          </a:p>
          <a:p>
            <a:r>
              <a:rPr lang="en-US" sz="1400" dirty="0" smtClean="0"/>
              <a:t>            class="</a:t>
            </a:r>
            <a:r>
              <a:rPr lang="en-US" sz="1400" dirty="0" err="1" smtClean="0"/>
              <a:t>net.eclipsetraining.contacts.ui.listview.internal.ListView</a:t>
            </a:r>
            <a:r>
              <a:rPr lang="en-US" sz="1400" dirty="0" smtClean="0"/>
              <a:t>"</a:t>
            </a:r>
          </a:p>
          <a:p>
            <a:r>
              <a:rPr lang="en-US" sz="1400" dirty="0" smtClean="0"/>
              <a:t>            icon="icons/Users_16.png"</a:t>
            </a:r>
          </a:p>
          <a:p>
            <a:r>
              <a:rPr lang="en-US" sz="1400" dirty="0" smtClean="0"/>
              <a:t>            id="</a:t>
            </a:r>
            <a:r>
              <a:rPr lang="en-US" sz="1400" dirty="0" err="1" smtClean="0"/>
              <a:t>net.eclipsetraining.contacts.ui.listview.views.list</a:t>
            </a:r>
            <a:r>
              <a:rPr lang="en-US" sz="1400" dirty="0" smtClean="0"/>
              <a:t>"</a:t>
            </a:r>
          </a:p>
          <a:p>
            <a:r>
              <a:rPr lang="en-US" sz="1400" dirty="0" smtClean="0"/>
              <a:t>            name="Contact List"</a:t>
            </a:r>
          </a:p>
          <a:p>
            <a:r>
              <a:rPr lang="en-US" sz="1400" dirty="0" smtClean="0"/>
              <a:t>            restorable="true"&gt;</a:t>
            </a:r>
          </a:p>
          <a:p>
            <a:r>
              <a:rPr lang="en-US" sz="1400" dirty="0" smtClean="0"/>
              <a:t>      &lt;/view&gt;</a:t>
            </a:r>
          </a:p>
          <a:p>
            <a:r>
              <a:rPr lang="en-US" sz="1400" dirty="0" smtClean="0"/>
              <a:t>   &lt;/extension&gt;</a:t>
            </a:r>
            <a:endParaRPr lang="en-US" sz="1400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 the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org.eclipse.ui</a:t>
            </a:r>
            <a:r>
              <a:rPr lang="en-US" dirty="0" smtClean="0"/>
              <a:t> Plug-in you will find the following entry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plugin.xml</a:t>
            </a:r>
            <a:r>
              <a:rPr lang="en-US" dirty="0" smtClean="0"/>
              <a:t>:</a:t>
            </a:r>
          </a:p>
          <a:p>
            <a:endParaRPr lang="en-US" dirty="0" smtClean="0"/>
          </a:p>
          <a:p>
            <a:r>
              <a:rPr lang="en-US" dirty="0" smtClean="0"/>
              <a:t>This entry defines the extension point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org.eclipse.ui.views</a:t>
            </a:r>
            <a:endParaRPr lang="en-US" dirty="0" smtClean="0"/>
          </a:p>
          <a:p>
            <a:r>
              <a:rPr lang="en-US" dirty="0" smtClean="0"/>
              <a:t>It points towards an XML Schema document named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views.exsd</a:t>
            </a:r>
            <a:r>
              <a:rPr lang="en-US" dirty="0" smtClean="0"/>
              <a:t> located in a folder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schema</a:t>
            </a:r>
          </a:p>
          <a:p>
            <a:endParaRPr lang="en-US" dirty="0" smtClean="0"/>
          </a:p>
          <a:p>
            <a:r>
              <a:rPr lang="en-US" dirty="0" smtClean="0"/>
              <a:t>How do the details of this mechanism look like and how can you use it to make your own Plug-ins extensible?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E64C7A-B923-420E-A18C-3EBD0469DC1F}" type="slidenum">
              <a:rPr lang="de-DE" smtClean="0"/>
              <a:pPr/>
              <a:t>88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Extension Points</a:t>
            </a:r>
            <a:endParaRPr lang="en-US" dirty="0"/>
          </a:p>
        </p:txBody>
      </p:sp>
      <p:sp>
        <p:nvSpPr>
          <p:cNvPr id="9" name="Textfeld 8"/>
          <p:cNvSpPr txBox="1"/>
          <p:nvPr/>
        </p:nvSpPr>
        <p:spPr>
          <a:xfrm>
            <a:off x="980582" y="1927050"/>
            <a:ext cx="7381429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&lt;extension-point id="</a:t>
            </a:r>
            <a:r>
              <a:rPr lang="en-US" sz="1400" b="1" dirty="0" smtClean="0"/>
              <a:t>views</a:t>
            </a:r>
            <a:r>
              <a:rPr lang="en-US" sz="1400" dirty="0" smtClean="0"/>
              <a:t>" name="%</a:t>
            </a:r>
            <a:r>
              <a:rPr lang="en-US" sz="1400" dirty="0" err="1" smtClean="0"/>
              <a:t>ExtPoint.views</a:t>
            </a:r>
            <a:r>
              <a:rPr lang="en-US" sz="1400" dirty="0" smtClean="0"/>
              <a:t>" schema="schema/</a:t>
            </a:r>
            <a:r>
              <a:rPr lang="en-US" sz="1400" dirty="0" err="1" smtClean="0"/>
              <a:t>views.exsd</a:t>
            </a:r>
            <a:r>
              <a:rPr lang="en-US" sz="1400" dirty="0" smtClean="0"/>
              <a:t>"/&gt;</a:t>
            </a:r>
            <a:endParaRPr lang="en-US" sz="1400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extension point infrastructure is the Eclipse-specific way of extending Plug-ins with code and/or data</a:t>
            </a:r>
          </a:p>
          <a:p>
            <a:r>
              <a:rPr lang="en-US" dirty="0" smtClean="0"/>
              <a:t>It is completely open to your own usage: nothing prevents you from using it to define your own extension points</a:t>
            </a:r>
          </a:p>
          <a:p>
            <a:r>
              <a:rPr lang="en-US" dirty="0" smtClean="0"/>
              <a:t>It is based upon XML and XML Schema and empowers you to</a:t>
            </a:r>
          </a:p>
          <a:p>
            <a:pPr lvl="1"/>
            <a:r>
              <a:rPr lang="en-US" dirty="0" smtClean="0"/>
              <a:t>Define the XML structure of an extension point</a:t>
            </a:r>
          </a:p>
          <a:p>
            <a:pPr lvl="1"/>
            <a:r>
              <a:rPr lang="en-US" dirty="0" smtClean="0"/>
              <a:t>Interact with the Extension Point Registry at runtime through a Java API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E64C7A-B923-420E-A18C-3EBD0469DC1F}" type="slidenum">
              <a:rPr lang="de-DE" smtClean="0"/>
              <a:pPr/>
              <a:t>89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Extension Point Infrastructure I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 smtClean="0"/>
              <a:t>What is your </a:t>
            </a:r>
            <a:r>
              <a:rPr lang="en-US" noProof="0" dirty="0" smtClean="0">
                <a:solidFill>
                  <a:schemeClr val="accent1">
                    <a:lumMod val="75000"/>
                  </a:schemeClr>
                </a:solidFill>
              </a:rPr>
              <a:t>motivation</a:t>
            </a:r>
            <a:r>
              <a:rPr lang="en-US" noProof="0" dirty="0" smtClean="0"/>
              <a:t> for this training class?</a:t>
            </a:r>
          </a:p>
          <a:p>
            <a:endParaRPr lang="en-US" noProof="0" dirty="0" smtClean="0"/>
          </a:p>
          <a:p>
            <a:r>
              <a:rPr lang="en-US" noProof="0" dirty="0" smtClean="0"/>
              <a:t>What are your </a:t>
            </a:r>
            <a:r>
              <a:rPr lang="en-US" noProof="0" dirty="0" smtClean="0">
                <a:solidFill>
                  <a:schemeClr val="accent1">
                    <a:lumMod val="75000"/>
                  </a:schemeClr>
                </a:solidFill>
              </a:rPr>
              <a:t>goals</a:t>
            </a:r>
            <a:r>
              <a:rPr lang="en-US" noProof="0" dirty="0" smtClean="0"/>
              <a:t>?</a:t>
            </a:r>
          </a:p>
          <a:p>
            <a:endParaRPr lang="en-US" noProof="0" dirty="0" smtClean="0"/>
          </a:p>
          <a:p>
            <a:r>
              <a:rPr lang="en-US" noProof="0" dirty="0" smtClean="0"/>
              <a:t>What </a:t>
            </a:r>
            <a:r>
              <a:rPr lang="en-US" noProof="0" dirty="0" smtClean="0">
                <a:solidFill>
                  <a:schemeClr val="accent1">
                    <a:lumMod val="75000"/>
                  </a:schemeClr>
                </a:solidFill>
              </a:rPr>
              <a:t>experiences</a:t>
            </a:r>
            <a:r>
              <a:rPr lang="en-US" noProof="0" dirty="0" smtClean="0"/>
              <a:t> do you have in ...</a:t>
            </a:r>
          </a:p>
          <a:p>
            <a:pPr lvl="1"/>
            <a:r>
              <a:rPr lang="en-US" noProof="0" dirty="0" smtClean="0"/>
              <a:t>... Java?</a:t>
            </a:r>
          </a:p>
          <a:p>
            <a:pPr lvl="1"/>
            <a:r>
              <a:rPr lang="en-US" noProof="0" dirty="0" smtClean="0"/>
              <a:t>... RCP </a:t>
            </a:r>
            <a:r>
              <a:rPr lang="en-US" dirty="0" smtClean="0"/>
              <a:t>/ Plug-ins </a:t>
            </a:r>
            <a:r>
              <a:rPr lang="en-US" noProof="0" dirty="0" smtClean="0"/>
              <a:t>development?</a:t>
            </a:r>
            <a:endParaRPr lang="en-US" noProof="0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E64C7A-B923-420E-A18C-3EBD0469DC1F}" type="slidenum">
              <a:rPr lang="de-DE" smtClean="0"/>
              <a:pPr/>
              <a:t>9</a:t>
            </a:fld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About You</a:t>
            </a:r>
            <a:endParaRPr lang="en-US" noProof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An extension point definition points towards an XML Schema document which defines the contract of the extension point</a:t>
            </a:r>
          </a:p>
          <a:p>
            <a:r>
              <a:rPr lang="en-US" dirty="0" smtClean="0"/>
              <a:t>It describes the valid XML structure that needs to be adhered to when Contributors want to provide an extension</a:t>
            </a:r>
          </a:p>
          <a:p>
            <a:r>
              <a:rPr lang="en-US" dirty="0" smtClean="0"/>
              <a:t>Additionally XML Schema offers a means of associating data types to the XML nodes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E64C7A-B923-420E-A18C-3EBD0469DC1F}" type="slidenum">
              <a:rPr lang="de-DE" smtClean="0"/>
              <a:pPr/>
              <a:t>90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Extension Point Infrastructure II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E64C7A-B923-420E-A18C-3EBD0469DC1F}" type="slidenum">
              <a:rPr lang="de-DE" smtClean="0"/>
              <a:pPr/>
              <a:t>91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Relationship Extension Point / Extension</a:t>
            </a:r>
          </a:p>
        </p:txBody>
      </p:sp>
      <p:sp>
        <p:nvSpPr>
          <p:cNvPr id="8" name="Abgerundetes Rechteck 7"/>
          <p:cNvSpPr/>
          <p:nvPr/>
        </p:nvSpPr>
        <p:spPr>
          <a:xfrm>
            <a:off x="1285104" y="1729947"/>
            <a:ext cx="2248930" cy="630195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Defining Plug-in</a:t>
            </a:r>
            <a:endParaRPr lang="en-US" dirty="0"/>
          </a:p>
        </p:txBody>
      </p:sp>
      <p:sp>
        <p:nvSpPr>
          <p:cNvPr id="9" name="Ellipse 8"/>
          <p:cNvSpPr/>
          <p:nvPr/>
        </p:nvSpPr>
        <p:spPr>
          <a:xfrm>
            <a:off x="1359242" y="3200400"/>
            <a:ext cx="2100649" cy="630195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Extension Point</a:t>
            </a:r>
            <a:endParaRPr lang="en-US" dirty="0"/>
          </a:p>
        </p:txBody>
      </p:sp>
      <p:sp>
        <p:nvSpPr>
          <p:cNvPr id="13" name="Parallelogramm 12"/>
          <p:cNvSpPr/>
          <p:nvPr/>
        </p:nvSpPr>
        <p:spPr>
          <a:xfrm>
            <a:off x="1223315" y="4720286"/>
            <a:ext cx="2372497" cy="457200"/>
          </a:xfrm>
          <a:prstGeom prst="parallelogram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Interface</a:t>
            </a:r>
            <a:endParaRPr lang="en-US" dirty="0"/>
          </a:p>
        </p:txBody>
      </p:sp>
      <p:sp>
        <p:nvSpPr>
          <p:cNvPr id="14" name="Abgerundetes Rechteck 13"/>
          <p:cNvSpPr/>
          <p:nvPr/>
        </p:nvSpPr>
        <p:spPr>
          <a:xfrm>
            <a:off x="5614087" y="1734062"/>
            <a:ext cx="2248930" cy="630195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Extending Plug-in</a:t>
            </a:r>
            <a:endParaRPr lang="en-US" dirty="0"/>
          </a:p>
        </p:txBody>
      </p:sp>
      <p:sp>
        <p:nvSpPr>
          <p:cNvPr id="17" name="Parallelogramm 16"/>
          <p:cNvSpPr/>
          <p:nvPr/>
        </p:nvSpPr>
        <p:spPr>
          <a:xfrm>
            <a:off x="5539945" y="4662618"/>
            <a:ext cx="2417805" cy="564292"/>
          </a:xfrm>
          <a:prstGeom prst="parallelogram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Java class (Code)</a:t>
            </a:r>
            <a:endParaRPr lang="en-US" dirty="0"/>
          </a:p>
        </p:txBody>
      </p:sp>
      <p:sp>
        <p:nvSpPr>
          <p:cNvPr id="18" name="Ellipse 17"/>
          <p:cNvSpPr/>
          <p:nvPr/>
        </p:nvSpPr>
        <p:spPr>
          <a:xfrm>
            <a:off x="5684107" y="3188044"/>
            <a:ext cx="2137719" cy="654908"/>
          </a:xfrm>
          <a:prstGeom prst="ellipse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Extension</a:t>
            </a:r>
            <a:endParaRPr lang="en-US" dirty="0"/>
          </a:p>
        </p:txBody>
      </p:sp>
      <p:cxnSp>
        <p:nvCxnSpPr>
          <p:cNvPr id="20" name="Gerade Verbindung mit Pfeil 19"/>
          <p:cNvCxnSpPr>
            <a:stCxn id="14" idx="1"/>
            <a:endCxn id="8" idx="3"/>
          </p:cNvCxnSpPr>
          <p:nvPr/>
        </p:nvCxnSpPr>
        <p:spPr>
          <a:xfrm rot="10800000">
            <a:off x="3534035" y="2045046"/>
            <a:ext cx="2080053" cy="411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/>
          <p:cNvCxnSpPr>
            <a:stCxn id="18" idx="2"/>
            <a:endCxn id="9" idx="6"/>
          </p:cNvCxnSpPr>
          <p:nvPr/>
        </p:nvCxnSpPr>
        <p:spPr>
          <a:xfrm rot="10800000">
            <a:off x="3459891" y="3515498"/>
            <a:ext cx="2224216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/>
          <p:cNvCxnSpPr>
            <a:stCxn id="17" idx="5"/>
            <a:endCxn id="13" idx="2"/>
          </p:cNvCxnSpPr>
          <p:nvPr/>
        </p:nvCxnSpPr>
        <p:spPr>
          <a:xfrm rot="10800000" flipV="1">
            <a:off x="3538662" y="4944764"/>
            <a:ext cx="2071820" cy="412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/>
          <p:cNvCxnSpPr>
            <a:stCxn id="14" idx="2"/>
            <a:endCxn id="18" idx="0"/>
          </p:cNvCxnSpPr>
          <p:nvPr/>
        </p:nvCxnSpPr>
        <p:spPr>
          <a:xfrm rot="16200000" flipH="1">
            <a:off x="6333866" y="2768942"/>
            <a:ext cx="823787" cy="1441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mit Pfeil 31"/>
          <p:cNvCxnSpPr>
            <a:stCxn id="18" idx="4"/>
            <a:endCxn id="17" idx="0"/>
          </p:cNvCxnSpPr>
          <p:nvPr/>
        </p:nvCxnSpPr>
        <p:spPr>
          <a:xfrm rot="5400000">
            <a:off x="6341075" y="4250726"/>
            <a:ext cx="819666" cy="411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mit Pfeil 33"/>
          <p:cNvCxnSpPr>
            <a:stCxn id="8" idx="2"/>
            <a:endCxn id="9" idx="0"/>
          </p:cNvCxnSpPr>
          <p:nvPr/>
        </p:nvCxnSpPr>
        <p:spPr>
          <a:xfrm rot="5400000">
            <a:off x="1989439" y="2780270"/>
            <a:ext cx="840258" cy="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 Verbindung mit Pfeil 35"/>
          <p:cNvCxnSpPr>
            <a:stCxn id="9" idx="4"/>
            <a:endCxn id="13" idx="0"/>
          </p:cNvCxnSpPr>
          <p:nvPr/>
        </p:nvCxnSpPr>
        <p:spPr>
          <a:xfrm rot="5400000">
            <a:off x="1964721" y="4275439"/>
            <a:ext cx="889691" cy="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feld 37"/>
          <p:cNvSpPr txBox="1"/>
          <p:nvPr/>
        </p:nvSpPr>
        <p:spPr>
          <a:xfrm>
            <a:off x="3842951" y="1779370"/>
            <a:ext cx="12851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is dependant on</a:t>
            </a:r>
            <a:endParaRPr lang="en-US" sz="1200" dirty="0"/>
          </a:p>
        </p:txBody>
      </p:sp>
      <p:sp>
        <p:nvSpPr>
          <p:cNvPr id="39" name="Textfeld 38"/>
          <p:cNvSpPr txBox="1"/>
          <p:nvPr/>
        </p:nvSpPr>
        <p:spPr>
          <a:xfrm>
            <a:off x="3896497" y="3253947"/>
            <a:ext cx="12851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contributes to</a:t>
            </a:r>
            <a:endParaRPr lang="en-US" sz="1200" dirty="0"/>
          </a:p>
        </p:txBody>
      </p:sp>
      <p:sp>
        <p:nvSpPr>
          <p:cNvPr id="40" name="Textfeld 39"/>
          <p:cNvSpPr txBox="1"/>
          <p:nvPr/>
        </p:nvSpPr>
        <p:spPr>
          <a:xfrm>
            <a:off x="3962400" y="4691453"/>
            <a:ext cx="12851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implements</a:t>
            </a:r>
            <a:endParaRPr lang="en-US" sz="1200" dirty="0"/>
          </a:p>
        </p:txBody>
      </p:sp>
      <p:sp>
        <p:nvSpPr>
          <p:cNvPr id="41" name="Textfeld 40"/>
          <p:cNvSpPr txBox="1"/>
          <p:nvPr/>
        </p:nvSpPr>
        <p:spPr>
          <a:xfrm>
            <a:off x="6796216" y="2644345"/>
            <a:ext cx="12851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declares</a:t>
            </a:r>
            <a:endParaRPr lang="en-US" sz="1200" dirty="0"/>
          </a:p>
        </p:txBody>
      </p:sp>
      <p:sp>
        <p:nvSpPr>
          <p:cNvPr id="42" name="Textfeld 41"/>
          <p:cNvSpPr txBox="1"/>
          <p:nvPr/>
        </p:nvSpPr>
        <p:spPr>
          <a:xfrm>
            <a:off x="6759144" y="3966518"/>
            <a:ext cx="12851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provides some functionality</a:t>
            </a:r>
            <a:endParaRPr lang="en-US" sz="1200" dirty="0"/>
          </a:p>
        </p:txBody>
      </p:sp>
      <p:sp>
        <p:nvSpPr>
          <p:cNvPr id="43" name="Textfeld 42"/>
          <p:cNvSpPr txBox="1"/>
          <p:nvPr/>
        </p:nvSpPr>
        <p:spPr>
          <a:xfrm>
            <a:off x="2450756" y="4094207"/>
            <a:ext cx="12851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sets a contract</a:t>
            </a:r>
            <a:endParaRPr lang="en-US" sz="1200" dirty="0"/>
          </a:p>
        </p:txBody>
      </p:sp>
      <p:sp>
        <p:nvSpPr>
          <p:cNvPr id="45" name="Textfeld 44"/>
          <p:cNvSpPr txBox="1"/>
          <p:nvPr/>
        </p:nvSpPr>
        <p:spPr>
          <a:xfrm>
            <a:off x="2450756" y="2648465"/>
            <a:ext cx="12851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declares</a:t>
            </a:r>
            <a:endParaRPr lang="en-US" sz="1200" dirty="0"/>
          </a:p>
        </p:txBody>
      </p:sp>
      <p:sp>
        <p:nvSpPr>
          <p:cNvPr id="2" name="TextBox 1"/>
          <p:cNvSpPr txBox="1"/>
          <p:nvPr/>
        </p:nvSpPr>
        <p:spPr>
          <a:xfrm>
            <a:off x="5321646" y="1779370"/>
            <a:ext cx="292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*</a:t>
            </a:r>
            <a:endParaRPr lang="de-DE" dirty="0"/>
          </a:p>
        </p:txBody>
      </p:sp>
      <p:sp>
        <p:nvSpPr>
          <p:cNvPr id="25" name="TextBox 24"/>
          <p:cNvSpPr txBox="1"/>
          <p:nvPr/>
        </p:nvSpPr>
        <p:spPr>
          <a:xfrm>
            <a:off x="5321646" y="3253947"/>
            <a:ext cx="292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*</a:t>
            </a:r>
            <a:endParaRPr lang="de-DE" dirty="0"/>
          </a:p>
        </p:txBody>
      </p:sp>
      <p:sp>
        <p:nvSpPr>
          <p:cNvPr id="26" name="TextBox 25"/>
          <p:cNvSpPr txBox="1"/>
          <p:nvPr/>
        </p:nvSpPr>
        <p:spPr>
          <a:xfrm>
            <a:off x="5321646" y="4720286"/>
            <a:ext cx="292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*</a:t>
            </a:r>
            <a:endParaRPr lang="de-DE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Create the extension point in your Plug-in</a:t>
            </a:r>
          </a:p>
          <a:p>
            <a:r>
              <a:rPr lang="en-US" dirty="0" smtClean="0"/>
              <a:t>Design the XML Schema associated with it</a:t>
            </a:r>
          </a:p>
          <a:p>
            <a:pPr lvl="1"/>
            <a:r>
              <a:rPr lang="en-US" dirty="0" smtClean="0"/>
              <a:t>If you want to contribute code: define a Java interface to which contributed classes should adhere to</a:t>
            </a:r>
          </a:p>
          <a:p>
            <a:r>
              <a:rPr lang="en-US" dirty="0" smtClean="0"/>
              <a:t>After doing so Plug-ins can contribute to your extension point if they provide valid XML in their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plugin.xml</a:t>
            </a:r>
          </a:p>
          <a:p>
            <a:r>
              <a:rPr lang="en-US" dirty="0" smtClean="0"/>
              <a:t>Use the extension point infrastructure’s API to do something with the provided extensions</a:t>
            </a:r>
          </a:p>
          <a:p>
            <a:pPr lvl="1"/>
            <a:r>
              <a:rPr lang="en-US" dirty="0" smtClean="0"/>
              <a:t>At runtime they will be accessible in the Extension Point Registry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E64C7A-B923-420E-A18C-3EBD0469DC1F}" type="slidenum">
              <a:rPr lang="de-DE" smtClean="0"/>
              <a:pPr/>
              <a:t>92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Steps for defining and using Extension Points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The extension point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ID</a:t>
            </a:r>
            <a:r>
              <a:rPr lang="en-US" dirty="0" smtClean="0"/>
              <a:t> does </a:t>
            </a:r>
            <a:r>
              <a:rPr lang="en-US" b="1" dirty="0" smtClean="0"/>
              <a:t>not</a:t>
            </a:r>
            <a:r>
              <a:rPr lang="en-US" dirty="0" smtClean="0"/>
              <a:t> contain the Plug-in ID</a:t>
            </a:r>
          </a:p>
          <a:p>
            <a:r>
              <a:rPr lang="en-US" dirty="0" smtClean="0"/>
              <a:t>The extension point is designed by editing its Schema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E64C7A-B923-420E-A18C-3EBD0469DC1F}" type="slidenum">
              <a:rPr lang="de-DE" smtClean="0"/>
              <a:pPr/>
              <a:t>93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Extension Points</a:t>
            </a:r>
            <a:endParaRPr lang="en-US" dirty="0"/>
          </a:p>
        </p:txBody>
      </p:sp>
      <p:pic>
        <p:nvPicPr>
          <p:cNvPr id="5" name="Inhaltsplatzhalter 7" descr="ExtensionPoint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95309" y="1062676"/>
            <a:ext cx="7047795" cy="3716441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Designing Extension Points I</a:t>
            </a:r>
            <a:endParaRPr lang="en-US" dirty="0"/>
          </a:p>
        </p:txBody>
      </p:sp>
      <p:sp>
        <p:nvSpPr>
          <p:cNvPr id="7" name="Inhaltsplatzhalter 6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XML Schema is defined using</a:t>
            </a:r>
          </a:p>
          <a:p>
            <a:pPr lvl="1"/>
            <a:r>
              <a:rPr lang="en-US" dirty="0" smtClean="0"/>
              <a:t>Elements</a:t>
            </a:r>
          </a:p>
          <a:p>
            <a:pPr lvl="1"/>
            <a:r>
              <a:rPr lang="en-US" dirty="0" smtClean="0"/>
              <a:t>Attributes</a:t>
            </a:r>
          </a:p>
          <a:p>
            <a:pPr lvl="1"/>
            <a:r>
              <a:rPr lang="en-US" dirty="0" smtClean="0"/>
              <a:t>Compositors</a:t>
            </a:r>
          </a:p>
          <a:p>
            <a:r>
              <a:rPr lang="en-US" dirty="0" smtClean="0"/>
              <a:t>Root element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extension</a:t>
            </a:r>
            <a:r>
              <a:rPr lang="en-US" dirty="0" smtClean="0"/>
              <a:t> is mandatory</a:t>
            </a:r>
          </a:p>
          <a:p>
            <a:r>
              <a:rPr lang="en-US" dirty="0" smtClean="0"/>
              <a:t>Elements and Sub-Elements are structured using compositors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E64C7A-B923-420E-A18C-3EBD0469DC1F}" type="slidenum">
              <a:rPr lang="de-DE" smtClean="0"/>
              <a:pPr/>
              <a:t>94</a:t>
            </a:fld>
            <a:endParaRPr lang="de-DE"/>
          </a:p>
        </p:txBody>
      </p:sp>
      <p:pic>
        <p:nvPicPr>
          <p:cNvPr id="10" name="Inhaltsplatzhalter 9" descr="XML Schema.JPG"/>
          <p:cNvPicPr>
            <a:picLocks noGrp="1" noChangeAspect="1"/>
          </p:cNvPicPr>
          <p:nvPr>
            <p:ph sz="half" idx="13"/>
          </p:nvPr>
        </p:nvPicPr>
        <p:blipFill>
          <a:blip r:embed="rId2" cstate="print"/>
          <a:stretch>
            <a:fillRect/>
          </a:stretch>
        </p:blipFill>
        <p:spPr>
          <a:xfrm>
            <a:off x="4967288" y="1922463"/>
            <a:ext cx="3390900" cy="3352800"/>
          </a:xfrm>
        </p:spPr>
      </p:pic>
      <p:sp>
        <p:nvSpPr>
          <p:cNvPr id="11" name="Abgerundete rechteckige Legende 10"/>
          <p:cNvSpPr/>
          <p:nvPr/>
        </p:nvSpPr>
        <p:spPr>
          <a:xfrm>
            <a:off x="6386987" y="1924018"/>
            <a:ext cx="1223319" cy="605481"/>
          </a:xfrm>
          <a:prstGeom prst="wedgeRoundRectCallout">
            <a:avLst>
              <a:gd name="adj1" fmla="val -68410"/>
              <a:gd name="adj2" fmla="val 94586"/>
              <a:gd name="adj3" fmla="val 16667"/>
            </a:avLst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92500"/>
          </a:bodyPr>
          <a:lstStyle/>
          <a:p>
            <a:pPr algn="ctr"/>
            <a:r>
              <a:rPr lang="en-US" sz="1200" b="1" dirty="0" smtClean="0">
                <a:solidFill>
                  <a:schemeClr val="bg1"/>
                </a:solidFill>
              </a:rPr>
              <a:t>Sequence of Sub-Elements</a:t>
            </a:r>
            <a:endParaRPr lang="en-US" sz="1200" b="1" dirty="0">
              <a:solidFill>
                <a:schemeClr val="bg1"/>
              </a:solidFill>
            </a:endParaRPr>
          </a:p>
        </p:txBody>
      </p:sp>
      <p:sp>
        <p:nvSpPr>
          <p:cNvPr id="12" name="Abgerundete rechteckige Legende 11"/>
          <p:cNvSpPr/>
          <p:nvPr/>
        </p:nvSpPr>
        <p:spPr>
          <a:xfrm>
            <a:off x="4784363" y="4249393"/>
            <a:ext cx="1280986" cy="527220"/>
          </a:xfrm>
          <a:prstGeom prst="wedgeRoundRectCallout">
            <a:avLst>
              <a:gd name="adj1" fmla="val -7895"/>
              <a:gd name="adj2" fmla="val -151827"/>
              <a:gd name="adj3" fmla="val 16667"/>
            </a:avLst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r>
              <a:rPr lang="en-US" sz="1200" b="1" dirty="0" smtClean="0">
                <a:solidFill>
                  <a:schemeClr val="bg1"/>
                </a:solidFill>
              </a:rPr>
              <a:t>Sub-Element of extension</a:t>
            </a:r>
            <a:endParaRPr lang="en-US" sz="12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XML nodes that you define in the Schema editor can be</a:t>
            </a:r>
          </a:p>
          <a:p>
            <a:pPr lvl="1"/>
            <a:r>
              <a:rPr lang="en-US" dirty="0" smtClean="0"/>
              <a:t>Optional or required</a:t>
            </a:r>
          </a:p>
          <a:p>
            <a:pPr lvl="1"/>
            <a:r>
              <a:rPr lang="en-US" dirty="0" smtClean="0"/>
              <a:t>Typed (e.g.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java</a:t>
            </a:r>
            <a:r>
              <a:rPr lang="en-US" dirty="0" smtClean="0"/>
              <a:t>)</a:t>
            </a:r>
          </a:p>
          <a:p>
            <a:endParaRPr lang="en-US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E64C7A-B923-420E-A18C-3EBD0469DC1F}" type="slidenum">
              <a:rPr lang="de-DE" smtClean="0"/>
              <a:pPr/>
              <a:t>95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Designing Extension Points II</a:t>
            </a:r>
            <a:endParaRPr lang="en-US" dirty="0"/>
          </a:p>
        </p:txBody>
      </p:sp>
      <p:pic>
        <p:nvPicPr>
          <p:cNvPr id="11" name="Grafik 10" descr="Typing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83674" y="2395025"/>
            <a:ext cx="6838849" cy="285660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If a Plug-in adds a contribution to the new extension point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plugin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 xml</a:t>
            </a:r>
            <a:r>
              <a:rPr lang="en-US" dirty="0" smtClean="0"/>
              <a:t> will contain an entry like this: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As defined in the XML Schema the extension has</a:t>
            </a:r>
          </a:p>
          <a:p>
            <a:pPr lvl="1"/>
            <a:r>
              <a:rPr lang="en-US" dirty="0" smtClean="0"/>
              <a:t>One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listener</a:t>
            </a:r>
            <a:r>
              <a:rPr lang="en-US" dirty="0" smtClean="0"/>
              <a:t> Sub-Element </a:t>
            </a:r>
          </a:p>
          <a:p>
            <a:pPr lvl="1"/>
            <a:r>
              <a:rPr lang="en-US" dirty="0" smtClean="0"/>
              <a:t>Which has two attributes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class</a:t>
            </a:r>
            <a:r>
              <a:rPr lang="en-US" dirty="0" smtClean="0"/>
              <a:t> (of type java) and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refreshableViewPartId</a:t>
            </a:r>
            <a:r>
              <a:rPr lang="en-US" dirty="0" smtClean="0"/>
              <a:t> (of type String)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E64C7A-B923-420E-A18C-3EBD0469DC1F}" type="slidenum">
              <a:rPr lang="de-DE" smtClean="0"/>
              <a:pPr/>
              <a:t>96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Contributing to Extension Points</a:t>
            </a:r>
            <a:endParaRPr lang="en-US" dirty="0"/>
          </a:p>
        </p:txBody>
      </p:sp>
      <p:sp>
        <p:nvSpPr>
          <p:cNvPr id="9" name="Textfeld 8"/>
          <p:cNvSpPr txBox="1"/>
          <p:nvPr/>
        </p:nvSpPr>
        <p:spPr>
          <a:xfrm>
            <a:off x="980582" y="1976478"/>
            <a:ext cx="7381429" cy="160043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 &lt;extension</a:t>
            </a:r>
          </a:p>
          <a:p>
            <a:r>
              <a:rPr lang="en-US" sz="1400" dirty="0" smtClean="0"/>
              <a:t>         point="</a:t>
            </a:r>
            <a:r>
              <a:rPr lang="en-US" sz="1400" dirty="0" err="1" smtClean="0"/>
              <a:t>net.eclipsetraining.contacts.core.</a:t>
            </a:r>
            <a:r>
              <a:rPr lang="en-US" sz="1400" b="1" dirty="0" err="1" smtClean="0"/>
              <a:t>contactsViewPartListener</a:t>
            </a:r>
            <a:r>
              <a:rPr lang="en-US" sz="1400" dirty="0" smtClean="0"/>
              <a:t>"&gt;</a:t>
            </a:r>
          </a:p>
          <a:p>
            <a:r>
              <a:rPr lang="en-US" sz="1400" dirty="0" smtClean="0"/>
              <a:t>      &lt;listener</a:t>
            </a:r>
          </a:p>
          <a:p>
            <a:r>
              <a:rPr lang="en-US" sz="1400" dirty="0" smtClean="0"/>
              <a:t>            </a:t>
            </a:r>
            <a:r>
              <a:rPr lang="en-US" sz="1400" b="1" dirty="0" smtClean="0"/>
              <a:t>class</a:t>
            </a:r>
            <a:r>
              <a:rPr lang="en-US" sz="1400" dirty="0" smtClean="0"/>
              <a:t>="net.eclipsetraining.contacts.ui.listview.internal.ListViewContactsListener"</a:t>
            </a:r>
          </a:p>
          <a:p>
            <a:r>
              <a:rPr lang="en-US" sz="1400" dirty="0" smtClean="0"/>
              <a:t>            </a:t>
            </a:r>
            <a:r>
              <a:rPr lang="en-US" sz="1400" b="1" dirty="0" err="1" smtClean="0"/>
              <a:t>refreshableViewPartId</a:t>
            </a:r>
            <a:r>
              <a:rPr lang="en-US" sz="1400" dirty="0" smtClean="0"/>
              <a:t>="</a:t>
            </a:r>
            <a:r>
              <a:rPr lang="en-US" sz="1400" dirty="0" err="1" smtClean="0"/>
              <a:t>net.eclipsetraining.contacts.ui.listview.views.list</a:t>
            </a:r>
            <a:r>
              <a:rPr lang="en-US" sz="1400" dirty="0" smtClean="0"/>
              <a:t>"&gt;</a:t>
            </a:r>
          </a:p>
          <a:p>
            <a:r>
              <a:rPr lang="en-US" sz="1400" dirty="0" smtClean="0"/>
              <a:t>      &lt;/listener&gt;</a:t>
            </a:r>
          </a:p>
          <a:p>
            <a:r>
              <a:rPr lang="en-US" sz="1400" dirty="0" smtClean="0"/>
              <a:t>   &lt;/extension&gt;</a:t>
            </a:r>
            <a:endParaRPr lang="en-US" sz="1400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idx="1"/>
          </p:nvPr>
        </p:nvSpPr>
        <p:spPr>
          <a:xfrm>
            <a:off x="457200" y="1125539"/>
            <a:ext cx="8229600" cy="703261"/>
          </a:xfrm>
        </p:spPr>
        <p:txBody>
          <a:bodyPr>
            <a:normAutofit/>
          </a:bodyPr>
          <a:lstStyle/>
          <a:p>
            <a:r>
              <a:rPr lang="en-US" dirty="0" smtClean="0"/>
              <a:t>At runtime you will now be able to access the contributed extensions and do something with their data: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E64C7A-B923-420E-A18C-3EBD0469DC1F}" type="slidenum">
              <a:rPr lang="de-DE" smtClean="0"/>
              <a:pPr/>
              <a:t>97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Process the available Extensions</a:t>
            </a:r>
            <a:endParaRPr lang="en-US" dirty="0"/>
          </a:p>
        </p:txBody>
      </p:sp>
      <p:sp>
        <p:nvSpPr>
          <p:cNvPr id="9" name="Textfeld 8"/>
          <p:cNvSpPr txBox="1"/>
          <p:nvPr/>
        </p:nvSpPr>
        <p:spPr>
          <a:xfrm>
            <a:off x="733442" y="1976478"/>
            <a:ext cx="7817434" cy="33239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sz="1400" dirty="0" smtClean="0">
              <a:solidFill>
                <a:srgbClr val="000000"/>
              </a:solidFill>
              <a:latin typeface="Courier New"/>
            </a:endParaRPr>
          </a:p>
          <a:p>
            <a:r>
              <a:rPr lang="en-US" sz="1400" dirty="0" err="1" smtClean="0">
                <a:solidFill>
                  <a:srgbClr val="000000"/>
                </a:solidFill>
                <a:latin typeface="Courier New"/>
              </a:rPr>
              <a:t>IExtensionRegistry</a:t>
            </a:r>
            <a:r>
              <a:rPr lang="en-US" sz="1400" dirty="0" smtClean="0">
                <a:solidFill>
                  <a:srgbClr val="000000"/>
                </a:solidFill>
                <a:latin typeface="Courier New"/>
              </a:rPr>
              <a:t> registry = </a:t>
            </a:r>
            <a:r>
              <a:rPr lang="en-US" sz="1400" dirty="0" err="1" smtClean="0">
                <a:solidFill>
                  <a:srgbClr val="000000"/>
                </a:solidFill>
                <a:latin typeface="Courier New"/>
              </a:rPr>
              <a:t>Platform.getExtensionRegistry</a:t>
            </a:r>
            <a:r>
              <a:rPr lang="en-US" sz="1400" dirty="0" smtClean="0">
                <a:solidFill>
                  <a:srgbClr val="000000"/>
                </a:solidFill>
                <a:latin typeface="Courier New"/>
              </a:rPr>
              <a:t>();</a:t>
            </a:r>
          </a:p>
          <a:p>
            <a:r>
              <a:rPr lang="en-US" sz="1400" dirty="0" err="1" smtClean="0">
                <a:solidFill>
                  <a:srgbClr val="000000"/>
                </a:solidFill>
                <a:latin typeface="Courier New"/>
              </a:rPr>
              <a:t>IConfigurationElement</a:t>
            </a:r>
            <a:r>
              <a:rPr lang="en-US" sz="1400" dirty="0" smtClean="0">
                <a:solidFill>
                  <a:srgbClr val="000000"/>
                </a:solidFill>
                <a:latin typeface="Courier New"/>
              </a:rPr>
              <a:t>[] </a:t>
            </a:r>
            <a:r>
              <a:rPr lang="en-US" sz="1400" dirty="0" err="1" smtClean="0">
                <a:solidFill>
                  <a:srgbClr val="000000"/>
                </a:solidFill>
                <a:latin typeface="Courier New"/>
              </a:rPr>
              <a:t>cef</a:t>
            </a:r>
            <a:r>
              <a:rPr lang="en-US" sz="1400" dirty="0" smtClean="0">
                <a:solidFill>
                  <a:srgbClr val="000000"/>
                </a:solidFill>
                <a:latin typeface="Courier New"/>
              </a:rPr>
              <a:t> = </a:t>
            </a:r>
            <a:r>
              <a:rPr lang="en-US" sz="1400" dirty="0" err="1" smtClean="0">
                <a:solidFill>
                  <a:srgbClr val="000000"/>
                </a:solidFill>
                <a:latin typeface="Courier New"/>
              </a:rPr>
              <a:t>registry.getConfigurationElementsFor</a:t>
            </a:r>
            <a:r>
              <a:rPr lang="en-US" sz="1400" dirty="0" smtClean="0">
                <a:solidFill>
                  <a:srgbClr val="000000"/>
                </a:solidFill>
                <a:latin typeface="Courier New"/>
              </a:rPr>
              <a:t>(</a:t>
            </a:r>
          </a:p>
          <a:p>
            <a:r>
              <a:rPr lang="en-US" sz="1400" dirty="0" smtClean="0">
                <a:solidFill>
                  <a:srgbClr val="000000"/>
                </a:solidFill>
                <a:latin typeface="Courier New"/>
              </a:rPr>
              <a:t>				"</a:t>
            </a:r>
            <a:r>
              <a:rPr lang="en-US" sz="1400" dirty="0" err="1" smtClean="0">
                <a:solidFill>
                  <a:srgbClr val="000000"/>
                </a:solidFill>
                <a:latin typeface="Courier New"/>
              </a:rPr>
              <a:t>net.eclipsetraining.contacts.core</a:t>
            </a:r>
            <a:r>
              <a:rPr lang="en-US" sz="1400" dirty="0" smtClean="0">
                <a:solidFill>
                  <a:srgbClr val="000000"/>
                </a:solidFill>
                <a:latin typeface="Courier New"/>
              </a:rPr>
              <a:t>",</a:t>
            </a:r>
          </a:p>
          <a:p>
            <a:r>
              <a:rPr lang="en-US" sz="1400" dirty="0" smtClean="0">
                <a:solidFill>
                  <a:srgbClr val="000000"/>
                </a:solidFill>
                <a:latin typeface="Courier New"/>
              </a:rPr>
              <a:t>				"</a:t>
            </a:r>
            <a:r>
              <a:rPr lang="en-US" sz="1400" b="1" dirty="0" err="1" smtClean="0">
                <a:solidFill>
                  <a:srgbClr val="000000"/>
                </a:solidFill>
                <a:latin typeface="Courier New"/>
              </a:rPr>
              <a:t>contactsViewPartListener</a:t>
            </a:r>
            <a:r>
              <a:rPr lang="en-US" sz="1400" dirty="0" smtClean="0">
                <a:solidFill>
                  <a:srgbClr val="000000"/>
                </a:solidFill>
                <a:latin typeface="Courier New"/>
              </a:rPr>
              <a:t>");</a:t>
            </a:r>
          </a:p>
          <a:p>
            <a:endParaRPr lang="en-US" sz="1400" dirty="0" smtClean="0">
              <a:solidFill>
                <a:srgbClr val="000000"/>
              </a:solidFill>
              <a:latin typeface="Courier New"/>
            </a:endParaRPr>
          </a:p>
          <a:p>
            <a:r>
              <a:rPr lang="en-US" sz="1400" dirty="0" smtClean="0">
                <a:solidFill>
                  <a:srgbClr val="7F0055"/>
                </a:solidFill>
                <a:latin typeface="Courier New"/>
              </a:rPr>
              <a:t>for</a:t>
            </a:r>
            <a:r>
              <a:rPr lang="en-US" sz="1400" dirty="0" smtClean="0">
                <a:solidFill>
                  <a:srgbClr val="000000"/>
                </a:solidFill>
                <a:latin typeface="Courier New"/>
              </a:rPr>
              <a:t> (</a:t>
            </a:r>
            <a:r>
              <a:rPr lang="en-US" sz="1400" dirty="0" err="1" smtClean="0">
                <a:solidFill>
                  <a:srgbClr val="000000"/>
                </a:solidFill>
                <a:latin typeface="Courier New"/>
              </a:rPr>
              <a:t>IConfigurationElement</a:t>
            </a:r>
            <a:r>
              <a:rPr lang="en-US" sz="1400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400" dirty="0" err="1" smtClean="0">
                <a:solidFill>
                  <a:srgbClr val="000000"/>
                </a:solidFill>
                <a:latin typeface="Courier New"/>
              </a:rPr>
              <a:t>ce</a:t>
            </a:r>
            <a:r>
              <a:rPr lang="en-US" sz="1400" dirty="0" smtClean="0">
                <a:solidFill>
                  <a:srgbClr val="000000"/>
                </a:solidFill>
                <a:latin typeface="Courier New"/>
              </a:rPr>
              <a:t> : </a:t>
            </a:r>
            <a:r>
              <a:rPr lang="en-US" sz="1400" dirty="0" err="1" smtClean="0">
                <a:solidFill>
                  <a:srgbClr val="000000"/>
                </a:solidFill>
                <a:latin typeface="Courier New"/>
              </a:rPr>
              <a:t>cef</a:t>
            </a:r>
            <a:r>
              <a:rPr lang="en-US" sz="1400" dirty="0" smtClean="0">
                <a:solidFill>
                  <a:srgbClr val="000000"/>
                </a:solidFill>
                <a:latin typeface="Courier New"/>
              </a:rPr>
              <a:t>) {</a:t>
            </a:r>
          </a:p>
          <a:p>
            <a:r>
              <a:rPr lang="en-US" sz="1400" dirty="0" smtClean="0"/>
              <a:t>      </a:t>
            </a:r>
            <a:r>
              <a:rPr lang="en-US" sz="1400" dirty="0" err="1" smtClean="0">
                <a:solidFill>
                  <a:srgbClr val="000000"/>
                </a:solidFill>
                <a:latin typeface="Courier New"/>
              </a:rPr>
              <a:t>IContactsViewPartListener</a:t>
            </a:r>
            <a:r>
              <a:rPr lang="en-US" sz="1400" dirty="0" smtClean="0">
                <a:solidFill>
                  <a:srgbClr val="000000"/>
                </a:solidFill>
                <a:latin typeface="Courier New"/>
              </a:rPr>
              <a:t> listener = (</a:t>
            </a:r>
            <a:r>
              <a:rPr lang="en-US" sz="1400" dirty="0" err="1" smtClean="0">
                <a:solidFill>
                  <a:srgbClr val="000000"/>
                </a:solidFill>
                <a:latin typeface="Courier New"/>
              </a:rPr>
              <a:t>IContactsViewPartListener</a:t>
            </a:r>
            <a:r>
              <a:rPr lang="en-US" sz="1400" dirty="0" smtClean="0">
                <a:solidFill>
                  <a:srgbClr val="000000"/>
                </a:solidFill>
                <a:latin typeface="Courier New"/>
              </a:rPr>
              <a:t>) </a:t>
            </a:r>
          </a:p>
          <a:p>
            <a:r>
              <a:rPr lang="en-US" sz="1400" dirty="0" smtClean="0">
                <a:solidFill>
                  <a:srgbClr val="000000"/>
                </a:solidFill>
                <a:latin typeface="Courier New"/>
              </a:rPr>
              <a:t>      </a:t>
            </a:r>
            <a:r>
              <a:rPr lang="en-US" sz="1400" dirty="0" err="1" smtClean="0">
                <a:solidFill>
                  <a:srgbClr val="000000"/>
                </a:solidFill>
                <a:latin typeface="Courier New"/>
              </a:rPr>
              <a:t>ce.createExecutableExtension</a:t>
            </a:r>
            <a:r>
              <a:rPr lang="en-US" sz="1400" dirty="0" smtClean="0">
                <a:solidFill>
                  <a:srgbClr val="000000"/>
                </a:solidFill>
                <a:latin typeface="Courier New"/>
              </a:rPr>
              <a:t>("</a:t>
            </a:r>
            <a:r>
              <a:rPr lang="en-US" sz="1400" b="1" dirty="0" smtClean="0">
                <a:solidFill>
                  <a:srgbClr val="000000"/>
                </a:solidFill>
                <a:latin typeface="Courier New"/>
              </a:rPr>
              <a:t>class</a:t>
            </a:r>
            <a:r>
              <a:rPr lang="en-US" sz="1400" dirty="0" smtClean="0">
                <a:solidFill>
                  <a:srgbClr val="000000"/>
                </a:solidFill>
                <a:latin typeface="Courier New"/>
              </a:rPr>
              <a:t>");</a:t>
            </a:r>
          </a:p>
          <a:p>
            <a:endParaRPr lang="en-US" sz="1400" dirty="0" smtClean="0">
              <a:solidFill>
                <a:srgbClr val="000000"/>
              </a:solidFill>
              <a:latin typeface="Courier New"/>
            </a:endParaRPr>
          </a:p>
          <a:p>
            <a:r>
              <a:rPr lang="en-US" sz="1400" dirty="0" smtClean="0">
                <a:solidFill>
                  <a:srgbClr val="000000"/>
                </a:solidFill>
                <a:latin typeface="Courier New"/>
              </a:rPr>
              <a:t>   String </a:t>
            </a:r>
            <a:r>
              <a:rPr lang="en-US" sz="1400" dirty="0" err="1" smtClean="0">
                <a:solidFill>
                  <a:srgbClr val="000000"/>
                </a:solidFill>
                <a:latin typeface="Courier New"/>
              </a:rPr>
              <a:t>listenerPartId</a:t>
            </a:r>
            <a:r>
              <a:rPr lang="en-US" sz="1400" dirty="0" smtClean="0">
                <a:solidFill>
                  <a:srgbClr val="000000"/>
                </a:solidFill>
                <a:latin typeface="Courier New"/>
              </a:rPr>
              <a:t> = </a:t>
            </a:r>
            <a:r>
              <a:rPr lang="en-US" sz="1400" dirty="0" err="1" smtClean="0">
                <a:solidFill>
                  <a:srgbClr val="000000"/>
                </a:solidFill>
                <a:latin typeface="Courier New"/>
              </a:rPr>
              <a:t>ce.getAttribute</a:t>
            </a:r>
            <a:r>
              <a:rPr lang="en-US" sz="1400" dirty="0" smtClean="0">
                <a:solidFill>
                  <a:srgbClr val="000000"/>
                </a:solidFill>
                <a:latin typeface="Courier New"/>
              </a:rPr>
              <a:t>("</a:t>
            </a:r>
            <a:r>
              <a:rPr lang="en-US" sz="1400" b="1" dirty="0" err="1" smtClean="0">
                <a:solidFill>
                  <a:srgbClr val="000000"/>
                </a:solidFill>
                <a:latin typeface="Courier New"/>
              </a:rPr>
              <a:t>refreshableViewPartId</a:t>
            </a:r>
            <a:r>
              <a:rPr lang="en-US" sz="1400" dirty="0" smtClean="0">
                <a:solidFill>
                  <a:srgbClr val="000000"/>
                </a:solidFill>
                <a:latin typeface="Courier New"/>
              </a:rPr>
              <a:t>")</a:t>
            </a:r>
          </a:p>
          <a:p>
            <a:endParaRPr lang="en-US" sz="1400" dirty="0" smtClean="0">
              <a:solidFill>
                <a:srgbClr val="000000"/>
              </a:solidFill>
              <a:latin typeface="Courier New"/>
            </a:endParaRPr>
          </a:p>
          <a:p>
            <a:r>
              <a:rPr lang="en-US" sz="1400" dirty="0" smtClean="0">
                <a:solidFill>
                  <a:srgbClr val="000000"/>
                </a:solidFill>
                <a:latin typeface="Courier New"/>
              </a:rPr>
              <a:t>   // do something with listener and </a:t>
            </a:r>
            <a:r>
              <a:rPr lang="en-US" sz="1400" dirty="0" err="1" smtClean="0">
                <a:solidFill>
                  <a:srgbClr val="000000"/>
                </a:solidFill>
                <a:latin typeface="Courier New"/>
              </a:rPr>
              <a:t>listenerPartId</a:t>
            </a:r>
            <a:endParaRPr lang="en-US" sz="1400" dirty="0" smtClean="0">
              <a:solidFill>
                <a:srgbClr val="000000"/>
              </a:solidFill>
              <a:latin typeface="Courier New"/>
            </a:endParaRPr>
          </a:p>
          <a:p>
            <a:r>
              <a:rPr lang="en-US" sz="1400" dirty="0" smtClean="0">
                <a:solidFill>
                  <a:srgbClr val="000000"/>
                </a:solidFill>
                <a:latin typeface="Courier New"/>
              </a:rPr>
              <a:t>}</a:t>
            </a:r>
          </a:p>
          <a:p>
            <a:endParaRPr lang="en-US" sz="1400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idx="1"/>
          </p:nvPr>
        </p:nvSpPr>
        <p:spPr>
          <a:xfrm>
            <a:off x="457200" y="1125538"/>
            <a:ext cx="8229600" cy="4967287"/>
          </a:xfrm>
        </p:spPr>
        <p:txBody>
          <a:bodyPr>
            <a:normAutofit/>
          </a:bodyPr>
          <a:lstStyle/>
          <a:p>
            <a:r>
              <a:rPr lang="en-US" dirty="0" smtClean="0">
                <a:sym typeface="Wingdings" pitchFamily="2" charset="2"/>
              </a:rPr>
              <a:t>We need a means of automatically reacting to changes in the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DummyContactsRepository</a:t>
            </a:r>
            <a:endParaRPr lang="en-US" dirty="0" smtClean="0">
              <a:sym typeface="Wingdings" pitchFamily="2" charset="2"/>
            </a:endParaRPr>
          </a:p>
          <a:p>
            <a:r>
              <a:rPr lang="en-US" dirty="0" smtClean="0">
                <a:sym typeface="Wingdings" pitchFamily="2" charset="2"/>
              </a:rPr>
              <a:t>Create an Interface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IContactsListener</a:t>
            </a:r>
            <a:r>
              <a:rPr lang="en-US" dirty="0" smtClean="0">
                <a:sym typeface="Wingdings" pitchFamily="2" charset="2"/>
              </a:rPr>
              <a:t> that reflects this need:</a:t>
            </a:r>
          </a:p>
          <a:p>
            <a:pPr lvl="1"/>
            <a:r>
              <a:rPr lang="en-US" sz="2000" dirty="0" err="1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onCreate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(Contact</a:t>
            </a:r>
            <a:r>
              <a:rPr lang="en-US" dirty="0" smtClean="0"/>
              <a:t>)</a:t>
            </a:r>
          </a:p>
          <a:p>
            <a:pPr lvl="1"/>
            <a:r>
              <a:rPr lang="en-US" sz="2000" dirty="0" err="1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onUpdate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(Contact</a:t>
            </a:r>
            <a:r>
              <a:rPr lang="en-US" dirty="0" smtClean="0"/>
              <a:t>)</a:t>
            </a:r>
          </a:p>
          <a:p>
            <a:pPr lvl="1"/>
            <a:r>
              <a:rPr lang="en-US" sz="2000" dirty="0" err="1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onDelete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(Contact</a:t>
            </a:r>
            <a:r>
              <a:rPr lang="en-US" dirty="0" smtClean="0">
                <a:sym typeface="Wingdings" pitchFamily="2" charset="2"/>
              </a:rPr>
              <a:t>)</a:t>
            </a:r>
          </a:p>
          <a:p>
            <a:r>
              <a:rPr lang="en-US" dirty="0" smtClean="0">
                <a:sym typeface="Wingdings" pitchFamily="2" charset="2"/>
              </a:rPr>
              <a:t>Create and design an extension point called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contactsListener</a:t>
            </a:r>
            <a:r>
              <a:rPr lang="en-US" dirty="0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 </a:t>
            </a:r>
            <a:r>
              <a:rPr lang="en-US" dirty="0" smtClean="0">
                <a:sym typeface="Wingdings" pitchFamily="2" charset="2"/>
              </a:rPr>
              <a:t>that accepts a Java class of the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IContactsListener</a:t>
            </a:r>
            <a:r>
              <a:rPr lang="en-US" dirty="0" smtClean="0">
                <a:sym typeface="Wingdings" pitchFamily="2" charset="2"/>
              </a:rPr>
              <a:t> type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E64C7A-B923-420E-A18C-3EBD0469DC1F}" type="slidenum">
              <a:rPr lang="de-DE" smtClean="0"/>
              <a:pPr/>
              <a:t>98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 Tasks I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idx="1"/>
          </p:nvPr>
        </p:nvSpPr>
        <p:spPr>
          <a:xfrm>
            <a:off x="457200" y="1125538"/>
            <a:ext cx="8229600" cy="4967287"/>
          </a:xfrm>
        </p:spPr>
        <p:txBody>
          <a:bodyPr>
            <a:normAutofit/>
          </a:bodyPr>
          <a:lstStyle/>
          <a:p>
            <a:r>
              <a:rPr lang="en-US" dirty="0" smtClean="0">
                <a:sym typeface="Wingdings" pitchFamily="2" charset="2"/>
              </a:rPr>
              <a:t>Implement code that accesses the Extension Point Registry and registers the contributed listeners with the contacts repository</a:t>
            </a:r>
          </a:p>
          <a:p>
            <a:pPr lvl="1"/>
            <a:r>
              <a:rPr lang="en-US" dirty="0" smtClean="0">
                <a:sym typeface="Wingdings" pitchFamily="2" charset="2"/>
              </a:rPr>
              <a:t>Hint: add a private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ListenerList</a:t>
            </a:r>
            <a:r>
              <a:rPr lang="en-US" dirty="0" smtClean="0">
                <a:sym typeface="Wingdings" pitchFamily="2" charset="2"/>
              </a:rPr>
              <a:t> to </a:t>
            </a:r>
            <a:r>
              <a:rPr lang="en-US" smtClean="0">
                <a:sym typeface="Wingdings" pitchFamily="2" charset="2"/>
              </a:rPr>
              <a:t>the repository </a:t>
            </a:r>
            <a:r>
              <a:rPr lang="en-US" dirty="0" smtClean="0">
                <a:sym typeface="Wingdings" pitchFamily="2" charset="2"/>
              </a:rPr>
              <a:t>to which the contributed </a:t>
            </a:r>
            <a:r>
              <a:rPr lang="en-US" smtClean="0">
                <a:sym typeface="Wingdings" pitchFamily="2" charset="2"/>
              </a:rPr>
              <a:t>listeners can be </a:t>
            </a:r>
            <a:r>
              <a:rPr lang="en-US" dirty="0" smtClean="0">
                <a:sym typeface="Wingdings" pitchFamily="2" charset="2"/>
              </a:rPr>
              <a:t>added to</a:t>
            </a:r>
          </a:p>
          <a:p>
            <a:r>
              <a:rPr lang="en-US" dirty="0" smtClean="0">
                <a:sym typeface="Wingdings" pitchFamily="2" charset="2"/>
              </a:rPr>
              <a:t>Add logic that notifies the registered listeners after create/update/ delete operations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E64C7A-B923-420E-A18C-3EBD0469DC1F}" type="slidenum">
              <a:rPr lang="de-DE" smtClean="0"/>
              <a:pPr/>
              <a:t>99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 Tasks II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ETA">
  <a:themeElements>
    <a:clrScheme name="Eclipse Training Alliance">
      <a:dk1>
        <a:sysClr val="windowText" lastClr="000000"/>
      </a:dk1>
      <a:lt1>
        <a:sysClr val="window" lastClr="FFFFFF"/>
      </a:lt1>
      <a:dk2>
        <a:srgbClr val="789092"/>
      </a:dk2>
      <a:lt2>
        <a:srgbClr val="F09101"/>
      </a:lt2>
      <a:accent1>
        <a:srgbClr val="2F5E28"/>
      </a:accent1>
      <a:accent2>
        <a:srgbClr val="0B5677"/>
      </a:accent2>
      <a:accent3>
        <a:srgbClr val="C0CE90"/>
      </a:accent3>
      <a:accent4>
        <a:srgbClr val="F1DD84"/>
      </a:accent4>
      <a:accent5>
        <a:srgbClr val="44595E"/>
      </a:accent5>
      <a:accent6>
        <a:srgbClr val="ACB7BB"/>
      </a:accent6>
      <a:hlink>
        <a:srgbClr val="0B5677"/>
      </a:hlink>
      <a:folHlink>
        <a:srgbClr val="0B5677"/>
      </a:folHlink>
    </a:clrScheme>
    <a:fontScheme name="Eclipse Training Allian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ETA - Task">
  <a:themeElements>
    <a:clrScheme name="Eclipse Training Alliance">
      <a:dk1>
        <a:sysClr val="windowText" lastClr="000000"/>
      </a:dk1>
      <a:lt1>
        <a:sysClr val="window" lastClr="FFFFFF"/>
      </a:lt1>
      <a:dk2>
        <a:srgbClr val="789092"/>
      </a:dk2>
      <a:lt2>
        <a:srgbClr val="F09101"/>
      </a:lt2>
      <a:accent1>
        <a:srgbClr val="2F5E28"/>
      </a:accent1>
      <a:accent2>
        <a:srgbClr val="0B5677"/>
      </a:accent2>
      <a:accent3>
        <a:srgbClr val="C0CE90"/>
      </a:accent3>
      <a:accent4>
        <a:srgbClr val="F1DD84"/>
      </a:accent4>
      <a:accent5>
        <a:srgbClr val="44595E"/>
      </a:accent5>
      <a:accent6>
        <a:srgbClr val="ACB7BB"/>
      </a:accent6>
      <a:hlink>
        <a:srgbClr val="0B5677"/>
      </a:hlink>
      <a:folHlink>
        <a:srgbClr val="0B5677"/>
      </a:folHlink>
    </a:clrScheme>
    <a:fontScheme name="Eclipse Training Allian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ETA - Basic">
  <a:themeElements>
    <a:clrScheme name="Eclipse Training Alliance">
      <a:dk1>
        <a:sysClr val="windowText" lastClr="000000"/>
      </a:dk1>
      <a:lt1>
        <a:sysClr val="window" lastClr="FFFFFF"/>
      </a:lt1>
      <a:dk2>
        <a:srgbClr val="789092"/>
      </a:dk2>
      <a:lt2>
        <a:srgbClr val="F09101"/>
      </a:lt2>
      <a:accent1>
        <a:srgbClr val="2F5E28"/>
      </a:accent1>
      <a:accent2>
        <a:srgbClr val="0B5677"/>
      </a:accent2>
      <a:accent3>
        <a:srgbClr val="C0CE90"/>
      </a:accent3>
      <a:accent4>
        <a:srgbClr val="F1DD84"/>
      </a:accent4>
      <a:accent5>
        <a:srgbClr val="44595E"/>
      </a:accent5>
      <a:accent6>
        <a:srgbClr val="ACB7BB"/>
      </a:accent6>
      <a:hlink>
        <a:srgbClr val="0B5677"/>
      </a:hlink>
      <a:folHlink>
        <a:srgbClr val="0B5677"/>
      </a:folHlink>
    </a:clrScheme>
    <a:fontScheme name="Eclipse Training Allian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ETA - More">
  <a:themeElements>
    <a:clrScheme name="Eclipse Training Alliance">
      <a:dk1>
        <a:sysClr val="windowText" lastClr="000000"/>
      </a:dk1>
      <a:lt1>
        <a:sysClr val="window" lastClr="FFFFFF"/>
      </a:lt1>
      <a:dk2>
        <a:srgbClr val="789092"/>
      </a:dk2>
      <a:lt2>
        <a:srgbClr val="F09101"/>
      </a:lt2>
      <a:accent1>
        <a:srgbClr val="2F5E28"/>
      </a:accent1>
      <a:accent2>
        <a:srgbClr val="0B5677"/>
      </a:accent2>
      <a:accent3>
        <a:srgbClr val="C0CE90"/>
      </a:accent3>
      <a:accent4>
        <a:srgbClr val="F1DD84"/>
      </a:accent4>
      <a:accent5>
        <a:srgbClr val="44595E"/>
      </a:accent5>
      <a:accent6>
        <a:srgbClr val="ACB7BB"/>
      </a:accent6>
      <a:hlink>
        <a:srgbClr val="0B5677"/>
      </a:hlink>
      <a:folHlink>
        <a:srgbClr val="0B5677"/>
      </a:folHlink>
    </a:clrScheme>
    <a:fontScheme name="Eclipse Training Allian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Eclipse Training Alliance</Template>
  <TotalTime>0</TotalTime>
  <Words>7642</Words>
  <Application>Microsoft Office PowerPoint</Application>
  <PresentationFormat>Bildschirmpräsentation (4:3)</PresentationFormat>
  <Paragraphs>1636</Paragraphs>
  <Slides>167</Slides>
  <Notes>0</Notes>
  <HiddenSlides>0</HiddenSlides>
  <MMClips>0</MMClips>
  <ScaleCrop>false</ScaleCrop>
  <HeadingPairs>
    <vt:vector size="4" baseType="variant">
      <vt:variant>
        <vt:lpstr>Design</vt:lpstr>
      </vt:variant>
      <vt:variant>
        <vt:i4>4</vt:i4>
      </vt:variant>
      <vt:variant>
        <vt:lpstr>Folientitel</vt:lpstr>
      </vt:variant>
      <vt:variant>
        <vt:i4>167</vt:i4>
      </vt:variant>
    </vt:vector>
  </HeadingPairs>
  <TitlesOfParts>
    <vt:vector size="171" baseType="lpstr">
      <vt:lpstr>ETA</vt:lpstr>
      <vt:lpstr>ETA - Task</vt:lpstr>
      <vt:lpstr>ETA - Basic</vt:lpstr>
      <vt:lpstr>ETA - More</vt:lpstr>
      <vt:lpstr>Advanced Developing with  Eclipse Rich Client Platform (RCP)</vt:lpstr>
      <vt:lpstr>Agenda</vt:lpstr>
      <vt:lpstr>About me: Ilya Shinkarenko</vt:lpstr>
      <vt:lpstr>About me: Alexey Aristov</vt:lpstr>
      <vt:lpstr>About the Eclipse Training Alliance</vt:lpstr>
      <vt:lpstr>The Partners</vt:lpstr>
      <vt:lpstr>Our Training Classes</vt:lpstr>
      <vt:lpstr>Contact Europe</vt:lpstr>
      <vt:lpstr>About You</vt:lpstr>
      <vt:lpstr>Agenda</vt:lpstr>
      <vt:lpstr>The Case for Extensibility</vt:lpstr>
      <vt:lpstr>Extensible vs. Extension based Applications</vt:lpstr>
      <vt:lpstr>Extension Based Platforms</vt:lpstr>
      <vt:lpstr>Implementing Extensions</vt:lpstr>
      <vt:lpstr>Practical Hints / Advice</vt:lpstr>
      <vt:lpstr>Modular Component Architecture</vt:lpstr>
      <vt:lpstr>Bundle Granularity</vt:lpstr>
      <vt:lpstr>What should be the size of a Bundle?</vt:lpstr>
      <vt:lpstr>How to organize Features?</vt:lpstr>
      <vt:lpstr>Benefits of Eclipse’s Plug-in Philosophy</vt:lpstr>
      <vt:lpstr>Agenda</vt:lpstr>
      <vt:lpstr>Jobs</vt:lpstr>
      <vt:lpstr>Job infrastructure</vt:lpstr>
      <vt:lpstr>Job types</vt:lpstr>
      <vt:lpstr>Job lifecycle</vt:lpstr>
      <vt:lpstr>Job implementation</vt:lpstr>
      <vt:lpstr>Job progress</vt:lpstr>
      <vt:lpstr>Job execution</vt:lpstr>
      <vt:lpstr>Lab tasks</vt:lpstr>
      <vt:lpstr>Agenda</vt:lpstr>
      <vt:lpstr>Adapters</vt:lpstr>
      <vt:lpstr>What is an Adapter?</vt:lpstr>
      <vt:lpstr>Label- &amp; ContentProviders</vt:lpstr>
      <vt:lpstr>A Simple Tree Model</vt:lpstr>
      <vt:lpstr>ITreeContentProvider Example </vt:lpstr>
      <vt:lpstr>ITreeContentProvider Example cont. </vt:lpstr>
      <vt:lpstr>AdapterFactory</vt:lpstr>
      <vt:lpstr>WorkbenchAdapter</vt:lpstr>
      <vt:lpstr>IWorkbenchAdapter Example</vt:lpstr>
      <vt:lpstr>Getting the Adapters</vt:lpstr>
      <vt:lpstr>Registering AdapterFactory in TreeViewer</vt:lpstr>
      <vt:lpstr>Benefits</vt:lpstr>
      <vt:lpstr>Lab Tasks</vt:lpstr>
      <vt:lpstr>Optional Tasks</vt:lpstr>
      <vt:lpstr>Further Information</vt:lpstr>
      <vt:lpstr>Agenda</vt:lpstr>
      <vt:lpstr>WizardDialog / Wizard</vt:lpstr>
      <vt:lpstr>JFace Wizards API</vt:lpstr>
      <vt:lpstr>Wizard Page I</vt:lpstr>
      <vt:lpstr>Wizard Page II</vt:lpstr>
      <vt:lpstr>Wizard Page III</vt:lpstr>
      <vt:lpstr>Workbench Wizard Extension Points</vt:lpstr>
      <vt:lpstr>org.eclipse.ui.newWizards</vt:lpstr>
      <vt:lpstr>Lab tasks I</vt:lpstr>
      <vt:lpstr>Lab tasks II</vt:lpstr>
      <vt:lpstr>Agenda</vt:lpstr>
      <vt:lpstr>Data Binding</vt:lpstr>
      <vt:lpstr>Observable values</vt:lpstr>
      <vt:lpstr>Observing API examples</vt:lpstr>
      <vt:lpstr>DataBindingContext</vt:lpstr>
      <vt:lpstr>Bindings I</vt:lpstr>
      <vt:lpstr>Bindings II</vt:lpstr>
      <vt:lpstr>Realms</vt:lpstr>
      <vt:lpstr>Setting up JFace Databinding</vt:lpstr>
      <vt:lpstr>Validators</vt:lpstr>
      <vt:lpstr>Example Validator</vt:lpstr>
      <vt:lpstr>Setting the Validator</vt:lpstr>
      <vt:lpstr>Converters</vt:lpstr>
      <vt:lpstr>Example Converter</vt:lpstr>
      <vt:lpstr>Lab Tasks</vt:lpstr>
      <vt:lpstr>Further information</vt:lpstr>
      <vt:lpstr>Agenda</vt:lpstr>
      <vt:lpstr>Virtual Trees &amp; Tables</vt:lpstr>
      <vt:lpstr>Challenges</vt:lpstr>
      <vt:lpstr>Virtual Trees and Tables</vt:lpstr>
      <vt:lpstr>A Virtual Table</vt:lpstr>
      <vt:lpstr>Virtual TableViewer initialization</vt:lpstr>
      <vt:lpstr>LazyContentProvider</vt:lpstr>
      <vt:lpstr>A Virtual Tree</vt:lpstr>
      <vt:lpstr>Virtual TreeViewer initialization</vt:lpstr>
      <vt:lpstr>ILazyContentProvider</vt:lpstr>
      <vt:lpstr>Lab Tasks</vt:lpstr>
      <vt:lpstr>Optional Tasks</vt:lpstr>
      <vt:lpstr>Further Information</vt:lpstr>
      <vt:lpstr>Agenda</vt:lpstr>
      <vt:lpstr>Defining Extension Points</vt:lpstr>
      <vt:lpstr>Extensions</vt:lpstr>
      <vt:lpstr>Extension Points</vt:lpstr>
      <vt:lpstr>Extension Point Infrastructure I</vt:lpstr>
      <vt:lpstr>Extension Point Infrastructure II</vt:lpstr>
      <vt:lpstr>Relationship Extension Point / Extension</vt:lpstr>
      <vt:lpstr>Steps for defining and using Extension Points</vt:lpstr>
      <vt:lpstr>Creating Extension Points</vt:lpstr>
      <vt:lpstr>Designing Extension Points I</vt:lpstr>
      <vt:lpstr>Designing Extension Points II</vt:lpstr>
      <vt:lpstr>Contributing to Extension Points</vt:lpstr>
      <vt:lpstr>Process the available Extensions</vt:lpstr>
      <vt:lpstr>Lab Tasks I</vt:lpstr>
      <vt:lpstr>Lab Tasks II</vt:lpstr>
      <vt:lpstr>Optional Tasks I</vt:lpstr>
      <vt:lpstr>Optional Tasks II</vt:lpstr>
      <vt:lpstr>Agenda</vt:lpstr>
      <vt:lpstr>Customizing the Look &amp; Feel</vt:lpstr>
      <vt:lpstr>Default Vista Look &amp; Feel</vt:lpstr>
      <vt:lpstr>Custom Presentation</vt:lpstr>
      <vt:lpstr>What is a Presentation?</vt:lpstr>
      <vt:lpstr>Presentation Responsibilities</vt:lpstr>
      <vt:lpstr>Presentation Activation (Eclipse IDE)</vt:lpstr>
      <vt:lpstr>Activation with Preference</vt:lpstr>
      <vt:lpstr>A Minimal Presentation</vt:lpstr>
      <vt:lpstr>Creating a “Minimal Presentation”</vt:lpstr>
      <vt:lpstr>AbstractPresentationFactory</vt:lpstr>
      <vt:lpstr>MinimalPresentationFactory</vt:lpstr>
      <vt:lpstr>Widget Issues</vt:lpstr>
      <vt:lpstr>Creating a real Presentation</vt:lpstr>
      <vt:lpstr>Contacts Manager Presentation</vt:lpstr>
      <vt:lpstr>Contacts Presentation Demo</vt:lpstr>
      <vt:lpstr>Lab Tasks</vt:lpstr>
      <vt:lpstr>Optional Tasks</vt:lpstr>
      <vt:lpstr>What else could be customized?</vt:lpstr>
      <vt:lpstr>Further Information</vt:lpstr>
      <vt:lpstr>Agenda</vt:lpstr>
      <vt:lpstr>Help Books</vt:lpstr>
      <vt:lpstr>Help Topics</vt:lpstr>
      <vt:lpstr>Help Modes</vt:lpstr>
      <vt:lpstr>Local Plug-in based Help</vt:lpstr>
      <vt:lpstr>Context Sensitive Help I</vt:lpstr>
      <vt:lpstr>Context Sensitive Help II</vt:lpstr>
      <vt:lpstr>Context Sensitive Help III</vt:lpstr>
      <vt:lpstr>Active Help 1</vt:lpstr>
      <vt:lpstr>Active Help 2</vt:lpstr>
      <vt:lpstr>Lab Tasks</vt:lpstr>
      <vt:lpstr>Agenda</vt:lpstr>
      <vt:lpstr>The Next Generation – P2</vt:lpstr>
      <vt:lpstr>p2 Overview</vt:lpstr>
      <vt:lpstr>P2 Features (1)</vt:lpstr>
      <vt:lpstr>P2 Features (2)</vt:lpstr>
      <vt:lpstr>P2 &amp; RCP – What are the Goals?</vt:lpstr>
      <vt:lpstr>Easy Management with Features I</vt:lpstr>
      <vt:lpstr>Easy Management with Features II</vt:lpstr>
      <vt:lpstr>How to P2-ify the application</vt:lpstr>
      <vt:lpstr>Setting the Default p2 Update Site</vt:lpstr>
      <vt:lpstr>Lab Tasks I: Prepare</vt:lpstr>
      <vt:lpstr>Lab Tasks II: Prepare</vt:lpstr>
      <vt:lpstr>Lab Tasks III: Prepare</vt:lpstr>
      <vt:lpstr>Lab Tasks IV: Upgrade your product</vt:lpstr>
      <vt:lpstr>Lab tasks</vt:lpstr>
      <vt:lpstr>Further Information</vt:lpstr>
      <vt:lpstr>Agenda</vt:lpstr>
      <vt:lpstr>Headless Build</vt:lpstr>
      <vt:lpstr>Headless Build</vt:lpstr>
      <vt:lpstr>PDE Build</vt:lpstr>
      <vt:lpstr>build.properties</vt:lpstr>
      <vt:lpstr>customTargets.xml</vt:lpstr>
      <vt:lpstr>Enabling p2 (1)</vt:lpstr>
      <vt:lpstr>Setting up PDE Build for an RCP Product</vt:lpstr>
      <vt:lpstr>Headless Build Setup</vt:lpstr>
      <vt:lpstr>Prepare the build.properties</vt:lpstr>
      <vt:lpstr>Prepare a build.xml file</vt:lpstr>
      <vt:lpstr>Run the build </vt:lpstr>
      <vt:lpstr>Final build components</vt:lpstr>
      <vt:lpstr>Lab Tasks I: Run headless build from Eclipse</vt:lpstr>
      <vt:lpstr>Lab Tasks II: Run headless build standalone</vt:lpstr>
      <vt:lpstr>Further Information</vt:lpstr>
      <vt:lpstr>Agenda</vt:lpstr>
      <vt:lpstr>Wrap-up</vt:lpstr>
      <vt:lpstr>License</vt:lpstr>
    </vt:vector>
  </TitlesOfParts>
  <Company>WeigleWilczek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Eclipse Rich Client Platform (RCP)</dc:title>
  <dc:creator>Heiko Seeberger</dc:creator>
  <cp:lastModifiedBy>shinych</cp:lastModifiedBy>
  <cp:revision>364</cp:revision>
  <cp:lastPrinted>2011-03-25T15:50:49Z</cp:lastPrinted>
  <dcterms:created xsi:type="dcterms:W3CDTF">2008-07-25T07:36:30Z</dcterms:created>
  <dcterms:modified xsi:type="dcterms:W3CDTF">2011-10-20T09:14:46Z</dcterms:modified>
</cp:coreProperties>
</file>